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2"/>
  </p:notesMasterIdLst>
  <p:sldIdLst>
    <p:sldId id="284" r:id="rId2"/>
    <p:sldId id="509" r:id="rId3"/>
    <p:sldId id="520" r:id="rId4"/>
    <p:sldId id="521" r:id="rId5"/>
    <p:sldId id="508" r:id="rId6"/>
    <p:sldId id="507" r:id="rId7"/>
    <p:sldId id="506" r:id="rId8"/>
    <p:sldId id="505" r:id="rId9"/>
    <p:sldId id="515" r:id="rId10"/>
    <p:sldId id="514" r:id="rId11"/>
    <p:sldId id="513" r:id="rId12"/>
    <p:sldId id="512" r:id="rId13"/>
    <p:sldId id="511" r:id="rId14"/>
    <p:sldId id="519" r:id="rId15"/>
    <p:sldId id="432" r:id="rId16"/>
    <p:sldId id="431" r:id="rId17"/>
    <p:sldId id="447" r:id="rId18"/>
    <p:sldId id="444" r:id="rId19"/>
    <p:sldId id="443" r:id="rId20"/>
    <p:sldId id="442" r:id="rId21"/>
    <p:sldId id="448" r:id="rId22"/>
    <p:sldId id="298" r:id="rId23"/>
    <p:sldId id="300" r:id="rId24"/>
    <p:sldId id="307" r:id="rId25"/>
    <p:sldId id="308" r:id="rId26"/>
    <p:sldId id="477" r:id="rId27"/>
    <p:sldId id="313" r:id="rId28"/>
    <p:sldId id="315" r:id="rId29"/>
    <p:sldId id="317" r:id="rId30"/>
    <p:sldId id="406" r:id="rId31"/>
    <p:sldId id="405" r:id="rId32"/>
    <p:sldId id="321" r:id="rId33"/>
    <p:sldId id="456" r:id="rId34"/>
    <p:sldId id="461" r:id="rId35"/>
    <p:sldId id="462" r:id="rId36"/>
    <p:sldId id="463" r:id="rId37"/>
    <p:sldId id="464" r:id="rId38"/>
    <p:sldId id="465" r:id="rId39"/>
    <p:sldId id="466" r:id="rId40"/>
    <p:sldId id="323" r:id="rId41"/>
    <p:sldId id="325" r:id="rId42"/>
    <p:sldId id="327" r:id="rId43"/>
    <p:sldId id="328" r:id="rId44"/>
    <p:sldId id="329" r:id="rId45"/>
    <p:sldId id="330" r:id="rId46"/>
    <p:sldId id="331" r:id="rId47"/>
    <p:sldId id="332" r:id="rId48"/>
    <p:sldId id="335" r:id="rId49"/>
    <p:sldId id="336" r:id="rId50"/>
    <p:sldId id="339" r:id="rId51"/>
    <p:sldId id="340" r:id="rId52"/>
    <p:sldId id="341" r:id="rId53"/>
    <p:sldId id="342" r:id="rId54"/>
    <p:sldId id="344" r:id="rId55"/>
    <p:sldId id="345" r:id="rId56"/>
    <p:sldId id="346" r:id="rId57"/>
    <p:sldId id="348" r:id="rId58"/>
    <p:sldId id="349" r:id="rId59"/>
    <p:sldId id="350" r:id="rId60"/>
    <p:sldId id="351" r:id="rId61"/>
    <p:sldId id="352" r:id="rId62"/>
    <p:sldId id="409" r:id="rId63"/>
    <p:sldId id="364" r:id="rId64"/>
    <p:sldId id="365" r:id="rId65"/>
    <p:sldId id="504" r:id="rId66"/>
    <p:sldId id="380" r:id="rId67"/>
    <p:sldId id="476" r:id="rId68"/>
    <p:sldId id="475" r:id="rId69"/>
    <p:sldId id="474" r:id="rId70"/>
    <p:sldId id="473" r:id="rId71"/>
    <p:sldId id="472" r:id="rId72"/>
    <p:sldId id="471" r:id="rId73"/>
    <p:sldId id="470" r:id="rId74"/>
    <p:sldId id="469" r:id="rId75"/>
    <p:sldId id="468" r:id="rId76"/>
    <p:sldId id="483" r:id="rId77"/>
    <p:sldId id="482" r:id="rId78"/>
    <p:sldId id="481" r:id="rId79"/>
    <p:sldId id="480" r:id="rId80"/>
    <p:sldId id="479" r:id="rId81"/>
    <p:sldId id="478" r:id="rId82"/>
    <p:sldId id="467" r:id="rId83"/>
    <p:sldId id="484" r:id="rId84"/>
    <p:sldId id="485" r:id="rId85"/>
    <p:sldId id="487" r:id="rId86"/>
    <p:sldId id="491" r:id="rId87"/>
    <p:sldId id="490" r:id="rId88"/>
    <p:sldId id="489" r:id="rId89"/>
    <p:sldId id="488" r:id="rId90"/>
    <p:sldId id="498" r:id="rId91"/>
    <p:sldId id="497" r:id="rId92"/>
    <p:sldId id="496" r:id="rId93"/>
    <p:sldId id="495" r:id="rId94"/>
    <p:sldId id="503" r:id="rId95"/>
    <p:sldId id="494" r:id="rId96"/>
    <p:sldId id="499" r:id="rId97"/>
    <p:sldId id="493" r:id="rId98"/>
    <p:sldId id="492" r:id="rId99"/>
    <p:sldId id="502" r:id="rId100"/>
    <p:sldId id="283" r:id="rId10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5" d="100"/>
          <a:sy n="55" d="100"/>
        </p:scale>
        <p:origin x="-1584" y="-2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A67ADA-1893-4C4E-B125-1D82E9330949}" type="datetimeFigureOut">
              <a:rPr lang="zh-CN" altLang="en-US" smtClean="0"/>
              <a:pPr/>
              <a:t>2016/12/25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AE5500-4E26-44FE-BF03-BC6C6825AE1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9B7373EE-A9B9-4554-9C8D-07FA77016EB8}" type="slidenum">
              <a:rPr lang="en-US" altLang="zh-CN" smtClean="0">
                <a:ea typeface="宋体" charset="-122"/>
              </a:rPr>
              <a:pPr/>
              <a:t>1</a:t>
            </a:fld>
            <a:endParaRPr lang="en-US" altLang="zh-CN" smtClean="0">
              <a:ea typeface="宋体" charset="-122"/>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zh-CN" altLang="zh-CN" smtClean="0">
              <a:ea typeface="宋体"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8" name="日期占位符 27"/>
          <p:cNvSpPr>
            <a:spLocks noGrp="1"/>
          </p:cNvSpPr>
          <p:nvPr>
            <p:ph type="dt" sz="half" idx="10"/>
          </p:nvPr>
        </p:nvSpPr>
        <p:spPr/>
        <p:txBody>
          <a:bodyPr/>
          <a:lstStyle>
            <a:extLst/>
          </a:lstStyle>
          <a:p>
            <a:fld id="{9A7D2201-812F-4A3D-9EDA-1125B28793D5}" type="datetime1">
              <a:rPr lang="zh-CN" altLang="en-US" smtClean="0"/>
              <a:pPr/>
              <a:t>2016/12/25</a:t>
            </a:fld>
            <a:endParaRPr lang="zh-CN" altLang="en-US"/>
          </a:p>
        </p:txBody>
      </p:sp>
      <p:sp>
        <p:nvSpPr>
          <p:cNvPr id="17" name="页脚占位符 16"/>
          <p:cNvSpPr>
            <a:spLocks noGrp="1"/>
          </p:cNvSpPr>
          <p:nvPr>
            <p:ph type="ftr" sz="quarter" idx="11"/>
          </p:nvPr>
        </p:nvSpPr>
        <p:spPr/>
        <p:txBody>
          <a:bodyPr/>
          <a:lstStyle>
            <a:extLst/>
          </a:lstStyle>
          <a:p>
            <a:endParaRPr lang="zh-CN" altLang="en-US"/>
          </a:p>
        </p:txBody>
      </p:sp>
      <p:sp>
        <p:nvSpPr>
          <p:cNvPr id="29" name="灯片编号占位符 28"/>
          <p:cNvSpPr>
            <a:spLocks noGrp="1"/>
          </p:cNvSpPr>
          <p:nvPr>
            <p:ph type="sldNum" sz="quarter" idx="12"/>
          </p:nvPr>
        </p:nvSpPr>
        <p:spPr/>
        <p:txBody>
          <a:bodyPr/>
          <a:lstStyle>
            <a:extLst/>
          </a:lstStyle>
          <a:p>
            <a:fld id="{4C35DB68-B91D-49C9-8D91-E7D9BEE70847}" type="slidenum">
              <a:rPr lang="zh-CN" altLang="en-US" smtClean="0"/>
              <a:pPr/>
              <a:t>‹#›</a:t>
            </a:fld>
            <a:endParaRPr lang="zh-CN" altLang="en-US"/>
          </a:p>
        </p:txBody>
      </p:sp>
      <p:sp>
        <p:nvSpPr>
          <p:cNvPr id="32" name="矩形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矩形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矩形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矩形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矩形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标题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zh-CN" altLang="en-US" smtClean="0"/>
              <a:t>单击此处编辑母版标题样式</a:t>
            </a:r>
            <a:endParaRPr kumimoji="0" lang="en-US"/>
          </a:p>
        </p:txBody>
      </p:sp>
      <p:sp>
        <p:nvSpPr>
          <p:cNvPr id="9" name="副标题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smtClean="0"/>
              <a:t>单击此处编辑母版副标题样式</a:t>
            </a:r>
            <a:endParaRPr kumimoji="0" lang="en-US"/>
          </a:p>
        </p:txBody>
      </p:sp>
      <p:sp>
        <p:nvSpPr>
          <p:cNvPr id="56" name="矩形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矩形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矩形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矩形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extLst/>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5B97B99B-D60F-4353-B3D4-ABA262FBC7B9}" type="datetime1">
              <a:rPr lang="zh-CN" altLang="en-US" smtClean="0"/>
              <a:pPr/>
              <a:t>2016/12/25</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4C35DB68-B91D-49C9-8D91-E7D9BEE70847}"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4" name="任意多边形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任意多边形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任意多边形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任意多边形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任意多边形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任意多边形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任意多边形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任意多边形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任意多边形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任意多边形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任意多边形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任意多边形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任意多边形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任意多边形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任意多边形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文本占位符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p:txBody>
          <a:bodyPr/>
          <a:lstStyle>
            <a:extLst/>
          </a:lstStyle>
          <a:p>
            <a:fld id="{23AD0F71-2BBF-4B8B-81D1-FFE1272D295A}" type="datetime1">
              <a:rPr lang="zh-CN" altLang="en-US" smtClean="0"/>
              <a:pPr/>
              <a:t>2016/12/25</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4C35DB68-B91D-49C9-8D91-E7D9BEE70847}" type="slidenum">
              <a:rPr lang="zh-CN" altLang="en-US" smtClean="0"/>
              <a:pPr/>
              <a:t>‹#›</a:t>
            </a:fld>
            <a:endParaRPr lang="zh-CN" altLang="en-US"/>
          </a:p>
        </p:txBody>
      </p:sp>
      <p:sp>
        <p:nvSpPr>
          <p:cNvPr id="7" name="矩形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标题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zh-CN" altLang="en-US" smtClean="0"/>
              <a:t>单击此处编辑母版标题样式</a:t>
            </a:r>
            <a:endParaRPr kumimoji="0" lang="en-US"/>
          </a:p>
        </p:txBody>
      </p:sp>
      <p:sp>
        <p:nvSpPr>
          <p:cNvPr id="8" name="矩形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矩形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矩形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矩形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矩形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512064"/>
            <a:ext cx="8229600" cy="914400"/>
          </a:xfrm>
        </p:spPr>
        <p:txBody>
          <a:bodyPr/>
          <a:lstStyle>
            <a:extLst/>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extLst/>
          </a:lstStyle>
          <a:p>
            <a:fld id="{B93B5BF2-F18A-496C-B6C5-FDFF3FCC0844}" type="datetime1">
              <a:rPr lang="zh-CN" altLang="en-US" smtClean="0"/>
              <a:pPr/>
              <a:t>2016/12/25</a:t>
            </a:fld>
            <a:endParaRPr lang="zh-CN" altLang="en-US"/>
          </a:p>
        </p:txBody>
      </p:sp>
      <p:sp>
        <p:nvSpPr>
          <p:cNvPr id="6" name="页脚占位符 5"/>
          <p:cNvSpPr>
            <a:spLocks noGrp="1"/>
          </p:cNvSpPr>
          <p:nvPr>
            <p:ph type="ftr" sz="quarter" idx="11"/>
          </p:nvPr>
        </p:nvSpPr>
        <p:spPr/>
        <p:txBody>
          <a:bodyPr/>
          <a:lstStyle>
            <a:extLst/>
          </a:lstStyle>
          <a:p>
            <a:endParaRPr lang="zh-CN" altLang="en-US"/>
          </a:p>
        </p:txBody>
      </p:sp>
      <p:sp>
        <p:nvSpPr>
          <p:cNvPr id="7" name="灯片编号占位符 6"/>
          <p:cNvSpPr>
            <a:spLocks noGrp="1"/>
          </p:cNvSpPr>
          <p:nvPr>
            <p:ph type="sldNum" sz="quarter" idx="12"/>
          </p:nvPr>
        </p:nvSpPr>
        <p:spPr/>
        <p:txBody>
          <a:bodyPr/>
          <a:lstStyle>
            <a:extLst/>
          </a:lstStyle>
          <a:p>
            <a:fld id="{4C35DB68-B91D-49C9-8D91-E7D9BEE70847}"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5" name="矩形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标题 1"/>
          <p:cNvSpPr>
            <a:spLocks noGrp="1"/>
          </p:cNvSpPr>
          <p:nvPr>
            <p:ph type="title"/>
          </p:nvPr>
        </p:nvSpPr>
        <p:spPr>
          <a:xfrm>
            <a:off x="504824" y="512064"/>
            <a:ext cx="7772400" cy="914400"/>
          </a:xfrm>
        </p:spPr>
        <p:txBody>
          <a:bodyPr anchor="t"/>
          <a:lstStyle>
            <a:lvl1pPr>
              <a:defRPr sz="4000"/>
            </a:lvl1pPr>
            <a:extLst/>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smtClean="0"/>
              <a:t>单击此处编辑母版文本样式</a:t>
            </a:r>
          </a:p>
        </p:txBody>
      </p:sp>
      <p:sp>
        <p:nvSpPr>
          <p:cNvPr id="4" name="文本占位符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smtClean="0"/>
              <a:t>单击此处编辑母版文本样式</a:t>
            </a:r>
          </a:p>
        </p:txBody>
      </p:sp>
      <p:sp>
        <p:nvSpPr>
          <p:cNvPr id="5" name="内容占位符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6" name="内容占位符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extLst/>
          </a:lstStyle>
          <a:p>
            <a:fld id="{A576C1C2-1394-4FC9-87F1-68DC3A87240A}" type="datetime1">
              <a:rPr lang="zh-CN" altLang="en-US" smtClean="0"/>
              <a:pPr/>
              <a:t>2016/12/25</a:t>
            </a:fld>
            <a:endParaRPr lang="zh-CN" altLang="en-US"/>
          </a:p>
        </p:txBody>
      </p:sp>
      <p:sp>
        <p:nvSpPr>
          <p:cNvPr id="8" name="页脚占位符 7"/>
          <p:cNvSpPr>
            <a:spLocks noGrp="1"/>
          </p:cNvSpPr>
          <p:nvPr>
            <p:ph type="ftr" sz="quarter" idx="11"/>
          </p:nvPr>
        </p:nvSpPr>
        <p:spPr/>
        <p:txBody>
          <a:bodyPr/>
          <a:lstStyle>
            <a:extLst/>
          </a:lstStyle>
          <a:p>
            <a:endParaRPr lang="zh-CN" altLang="en-US"/>
          </a:p>
        </p:txBody>
      </p:sp>
      <p:sp>
        <p:nvSpPr>
          <p:cNvPr id="9" name="灯片编号占位符 8"/>
          <p:cNvSpPr>
            <a:spLocks noGrp="1"/>
          </p:cNvSpPr>
          <p:nvPr>
            <p:ph type="sldNum" sz="quarter" idx="12"/>
          </p:nvPr>
        </p:nvSpPr>
        <p:spPr/>
        <p:txBody>
          <a:bodyPr/>
          <a:lstStyle>
            <a:extLst/>
          </a:lstStyle>
          <a:p>
            <a:fld id="{4C35DB68-B91D-49C9-8D91-E7D9BEE70847}" type="slidenum">
              <a:rPr lang="zh-CN" altLang="en-US" smtClean="0"/>
              <a:pPr/>
              <a:t>‹#›</a:t>
            </a:fld>
            <a:endParaRPr lang="zh-CN" altLang="en-US"/>
          </a:p>
        </p:txBody>
      </p:sp>
      <p:sp>
        <p:nvSpPr>
          <p:cNvPr id="16" name="矩形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矩形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矩形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矩形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矩形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矩形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矩形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矩形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矩形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914400" y="512064"/>
            <a:ext cx="7772400" cy="914400"/>
          </a:xfrm>
        </p:spPr>
        <p:txBody>
          <a:bodyPr/>
          <a:lstStyle>
            <a:lvl1pPr>
              <a:defRPr sz="4000" cap="none" baseline="0"/>
            </a:lvl1pPr>
            <a:extLst/>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extLst/>
          </a:lstStyle>
          <a:p>
            <a:fld id="{4B66BB70-F30F-46DF-9D83-EB583A162706}" type="datetime1">
              <a:rPr lang="zh-CN" altLang="en-US" smtClean="0"/>
              <a:pPr/>
              <a:t>2016/12/25</a:t>
            </a:fld>
            <a:endParaRPr lang="zh-CN" altLang="en-US"/>
          </a:p>
        </p:txBody>
      </p:sp>
      <p:sp>
        <p:nvSpPr>
          <p:cNvPr id="4" name="页脚占位符 3"/>
          <p:cNvSpPr>
            <a:spLocks noGrp="1"/>
          </p:cNvSpPr>
          <p:nvPr>
            <p:ph type="ftr" sz="quarter" idx="11"/>
          </p:nvPr>
        </p:nvSpPr>
        <p:spPr/>
        <p:txBody>
          <a:bodyPr/>
          <a:lstStyle>
            <a:extLst/>
          </a:lstStyle>
          <a:p>
            <a:endParaRPr lang="zh-CN" altLang="en-US"/>
          </a:p>
        </p:txBody>
      </p:sp>
      <p:sp>
        <p:nvSpPr>
          <p:cNvPr id="5" name="灯片编号占位符 4"/>
          <p:cNvSpPr>
            <a:spLocks noGrp="1"/>
          </p:cNvSpPr>
          <p:nvPr>
            <p:ph type="sldNum" sz="quarter" idx="12"/>
          </p:nvPr>
        </p:nvSpPr>
        <p:spPr/>
        <p:txBody>
          <a:bodyPr/>
          <a:lstStyle>
            <a:extLst/>
          </a:lstStyle>
          <a:p>
            <a:fld id="{4C35DB68-B91D-49C9-8D91-E7D9BEE70847}"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extLst/>
          </a:lstStyle>
          <a:p>
            <a:fld id="{8E3D6889-45AD-47AA-B4CF-06C09F99138B}" type="datetime1">
              <a:rPr lang="zh-CN" altLang="en-US" smtClean="0"/>
              <a:pPr/>
              <a:t>2016/12/25</a:t>
            </a:fld>
            <a:endParaRPr lang="zh-CN" altLang="en-US"/>
          </a:p>
        </p:txBody>
      </p:sp>
      <p:sp>
        <p:nvSpPr>
          <p:cNvPr id="3" name="页脚占位符 2"/>
          <p:cNvSpPr>
            <a:spLocks noGrp="1"/>
          </p:cNvSpPr>
          <p:nvPr>
            <p:ph type="ftr" sz="quarter" idx="11"/>
          </p:nvPr>
        </p:nvSpPr>
        <p:spPr/>
        <p:txBody>
          <a:bodyPr/>
          <a:lstStyle>
            <a:extLst/>
          </a:lstStyle>
          <a:p>
            <a:endParaRPr lang="zh-CN" altLang="en-US"/>
          </a:p>
        </p:txBody>
      </p:sp>
      <p:sp>
        <p:nvSpPr>
          <p:cNvPr id="4" name="灯片编号占位符 3"/>
          <p:cNvSpPr>
            <a:spLocks noGrp="1"/>
          </p:cNvSpPr>
          <p:nvPr>
            <p:ph type="sldNum" sz="quarter" idx="12"/>
          </p:nvPr>
        </p:nvSpPr>
        <p:spPr/>
        <p:txBody>
          <a:bodyPr/>
          <a:lstStyle>
            <a:extLst/>
          </a:lstStyle>
          <a:p>
            <a:fld id="{4C35DB68-B91D-49C9-8D91-E7D9BEE70847}"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5800" y="273050"/>
            <a:ext cx="8229600" cy="1162050"/>
          </a:xfrm>
        </p:spPr>
        <p:txBody>
          <a:bodyPr anchor="ctr"/>
          <a:lstStyle>
            <a:lvl1pPr algn="l">
              <a:buNone/>
              <a:defRPr sz="3600" b="0"/>
            </a:lvl1pPr>
            <a:extLst/>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zh-CN" altLang="en-US" smtClean="0"/>
              <a:t>单击此处编辑母版文本样式</a:t>
            </a:r>
          </a:p>
        </p:txBody>
      </p:sp>
      <p:sp>
        <p:nvSpPr>
          <p:cNvPr id="4" name="内容占位符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extLst/>
          </a:lstStyle>
          <a:p>
            <a:fld id="{D5C183D4-1C8D-409D-B324-7CF5461CC4F6}" type="datetime1">
              <a:rPr lang="zh-CN" altLang="en-US" smtClean="0"/>
              <a:pPr/>
              <a:t>2016/12/25</a:t>
            </a:fld>
            <a:endParaRPr lang="zh-CN" altLang="en-US"/>
          </a:p>
        </p:txBody>
      </p:sp>
      <p:sp>
        <p:nvSpPr>
          <p:cNvPr id="6" name="页脚占位符 5"/>
          <p:cNvSpPr>
            <a:spLocks noGrp="1"/>
          </p:cNvSpPr>
          <p:nvPr>
            <p:ph type="ftr" sz="quarter" idx="11"/>
          </p:nvPr>
        </p:nvSpPr>
        <p:spPr/>
        <p:txBody>
          <a:bodyPr/>
          <a:lstStyle>
            <a:extLst/>
          </a:lstStyle>
          <a:p>
            <a:endParaRPr lang="zh-CN" altLang="en-US"/>
          </a:p>
        </p:txBody>
      </p:sp>
      <p:sp>
        <p:nvSpPr>
          <p:cNvPr id="7" name="灯片编号占位符 6"/>
          <p:cNvSpPr>
            <a:spLocks noGrp="1"/>
          </p:cNvSpPr>
          <p:nvPr>
            <p:ph type="sldNum" sz="quarter" idx="12"/>
          </p:nvPr>
        </p:nvSpPr>
        <p:spPr/>
        <p:txBody>
          <a:bodyPr/>
          <a:lstStyle>
            <a:extLst/>
          </a:lstStyle>
          <a:p>
            <a:fld id="{4C35DB68-B91D-49C9-8D91-E7D9BEE70847}"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8" name="矩形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直接连接符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组合 9"/>
          <p:cNvGrpSpPr/>
          <p:nvPr/>
        </p:nvGrpSpPr>
        <p:grpSpPr>
          <a:xfrm rot="5400000">
            <a:off x="8514581" y="1219200"/>
            <a:ext cx="132763" cy="128466"/>
            <a:chOff x="6668087" y="1297746"/>
            <a:chExt cx="161840" cy="156602"/>
          </a:xfrm>
        </p:grpSpPr>
        <p:cxnSp>
          <p:nvCxnSpPr>
            <p:cNvPr id="15" name="直接连接符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直接连接符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直接连接符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标题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zh-CN" altLang="en-US" smtClean="0"/>
              <a:t>单击图标添加图片</a:t>
            </a:r>
            <a:endParaRPr kumimoji="0" lang="en-US"/>
          </a:p>
        </p:txBody>
      </p:sp>
      <p:sp>
        <p:nvSpPr>
          <p:cNvPr id="4" name="文本占位符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zh-CN" altLang="en-US" smtClean="0"/>
              <a:t>单击此处编辑母版文本样式</a:t>
            </a:r>
          </a:p>
        </p:txBody>
      </p:sp>
      <p:grpSp>
        <p:nvGrpSpPr>
          <p:cNvPr id="14" name="组合 13"/>
          <p:cNvGrpSpPr/>
          <p:nvPr/>
        </p:nvGrpSpPr>
        <p:grpSpPr>
          <a:xfrm rot="5400000">
            <a:off x="8666981" y="1371600"/>
            <a:ext cx="132763" cy="128466"/>
            <a:chOff x="6668087" y="1297746"/>
            <a:chExt cx="161840" cy="156602"/>
          </a:xfrm>
        </p:grpSpPr>
        <p:cxnSp>
          <p:nvCxnSpPr>
            <p:cNvPr id="11" name="直接连接符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直接连接符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直接连接符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组合 17"/>
          <p:cNvGrpSpPr/>
          <p:nvPr/>
        </p:nvGrpSpPr>
        <p:grpSpPr>
          <a:xfrm rot="5400000">
            <a:off x="8320088" y="1474763"/>
            <a:ext cx="132763" cy="128466"/>
            <a:chOff x="6668087" y="1297746"/>
            <a:chExt cx="161840" cy="156602"/>
          </a:xfrm>
        </p:grpSpPr>
        <p:cxnSp>
          <p:nvCxnSpPr>
            <p:cNvPr id="19" name="直接连接符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直接连接符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直接连接符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日期占位符 4"/>
          <p:cNvSpPr>
            <a:spLocks noGrp="1"/>
          </p:cNvSpPr>
          <p:nvPr>
            <p:ph type="dt" sz="half" idx="10"/>
          </p:nvPr>
        </p:nvSpPr>
        <p:spPr>
          <a:xfrm>
            <a:off x="6477000" y="55499"/>
            <a:ext cx="2133600" cy="365125"/>
          </a:xfrm>
        </p:spPr>
        <p:txBody>
          <a:bodyPr/>
          <a:lstStyle>
            <a:extLst/>
          </a:lstStyle>
          <a:p>
            <a:fld id="{3FCE703E-0D7C-4951-B547-DAF275771F99}" type="datetime1">
              <a:rPr lang="zh-CN" altLang="en-US" smtClean="0"/>
              <a:pPr/>
              <a:t>2016/12/25</a:t>
            </a:fld>
            <a:endParaRPr lang="zh-CN" altLang="en-US"/>
          </a:p>
        </p:txBody>
      </p:sp>
      <p:sp>
        <p:nvSpPr>
          <p:cNvPr id="6" name="页脚占位符 5"/>
          <p:cNvSpPr>
            <a:spLocks noGrp="1"/>
          </p:cNvSpPr>
          <p:nvPr>
            <p:ph type="ftr" sz="quarter" idx="11"/>
          </p:nvPr>
        </p:nvSpPr>
        <p:spPr>
          <a:xfrm>
            <a:off x="914400" y="55499"/>
            <a:ext cx="5562600" cy="365125"/>
          </a:xfrm>
        </p:spPr>
        <p:txBody>
          <a:bodyPr/>
          <a:lstStyle>
            <a:extLst/>
          </a:lstStyle>
          <a:p>
            <a:endParaRPr lang="zh-CN" altLang="en-US"/>
          </a:p>
        </p:txBody>
      </p:sp>
      <p:sp>
        <p:nvSpPr>
          <p:cNvPr id="7" name="灯片编号占位符 6"/>
          <p:cNvSpPr>
            <a:spLocks noGrp="1"/>
          </p:cNvSpPr>
          <p:nvPr>
            <p:ph type="sldNum" sz="quarter" idx="12"/>
          </p:nvPr>
        </p:nvSpPr>
        <p:spPr>
          <a:xfrm>
            <a:off x="8610600" y="55499"/>
            <a:ext cx="457200" cy="365125"/>
          </a:xfrm>
        </p:spPr>
        <p:txBody>
          <a:bodyPr/>
          <a:lstStyle>
            <a:extLst/>
          </a:lstStyle>
          <a:p>
            <a:fld id="{4C35DB68-B91D-49C9-8D91-E7D9BEE70847}"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extLs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4E81CEB5-E3E2-4148-98B9-036A51605A8E}" type="datetime1">
              <a:rPr lang="zh-CN" altLang="en-US" smtClean="0"/>
              <a:pPr/>
              <a:t>2016/12/25</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4C35DB68-B91D-49C9-8D91-E7D9BEE70847}"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1981200" cy="5851525"/>
          </a:xfrm>
        </p:spPr>
        <p:txBody>
          <a:bodyPr vert="eaVert" anchor="ctr"/>
          <a:lstStyle>
            <a:extLs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609600" y="274639"/>
            <a:ext cx="5867400" cy="5851525"/>
          </a:xfrm>
        </p:spPr>
        <p:txBody>
          <a:bodyPr vert="eaVert"/>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D21AD0C7-504D-41F1-8691-06F0C8025881}" type="datetime1">
              <a:rPr lang="zh-CN" altLang="en-US" smtClean="0"/>
              <a:pPr/>
              <a:t>2016/12/25</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4C35DB68-B91D-49C9-8D91-E7D9BEE70847}"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矩形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矩形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矩形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矩形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矩形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矩形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矩形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矩形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矩形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标题占位符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zh-CN" altLang="en-US" smtClean="0"/>
              <a:t>单击此处编辑母版标题样式</a:t>
            </a:r>
            <a:endParaRPr kumimoji="0" lang="en-US"/>
          </a:p>
        </p:txBody>
      </p:sp>
      <p:sp>
        <p:nvSpPr>
          <p:cNvPr id="13" name="文本占位符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4" name="日期占位符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25016A6-359D-4FD4-A474-B6FE94244CA1}" type="datetime1">
              <a:rPr lang="zh-CN" altLang="en-US" smtClean="0"/>
              <a:pPr/>
              <a:t>2016/12/25</a:t>
            </a:fld>
            <a:endParaRPr lang="zh-CN" altLang="en-US"/>
          </a:p>
        </p:txBody>
      </p:sp>
      <p:sp>
        <p:nvSpPr>
          <p:cNvPr id="3" name="页脚占位符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zh-CN" altLang="en-US"/>
          </a:p>
        </p:txBody>
      </p:sp>
      <p:sp>
        <p:nvSpPr>
          <p:cNvPr id="23" name="灯片编号占位符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4C35DB68-B91D-49C9-8D91-E7D9BEE70847}" type="slidenum">
              <a:rPr lang="zh-CN" altLang="en-US" smtClean="0"/>
              <a:pPr/>
              <a:t>‹#›</a:t>
            </a:fld>
            <a:endParaRPr lang="zh-CN" alt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8220;&#19971;&#36873;&#20116;&#8221;&#30740;&#31350;&#35838;--&#23454;&#39564;&#20013;&#23398;&#38472;&#32768;.ppt"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灯片编号占位符 2"/>
          <p:cNvSpPr>
            <a:spLocks noGrp="1"/>
          </p:cNvSpPr>
          <p:nvPr>
            <p:ph type="sldNum" sz="quarter" idx="12"/>
          </p:nvPr>
        </p:nvSpPr>
        <p:spPr>
          <a:xfrm>
            <a:off x="6553200" y="6248400"/>
            <a:ext cx="2133600" cy="457200"/>
          </a:xfrm>
          <a:noFill/>
        </p:spPr>
        <p:txBody>
          <a:bodyPr anchor="b"/>
          <a:lstStyle/>
          <a:p>
            <a:fld id="{27AC407B-891F-47CF-8181-BE4CB98FB30E}" type="slidenum">
              <a:rPr lang="zh-CN" altLang="en-US" sz="1200" smtClean="0">
                <a:latin typeface="Arial Black" pitchFamily="34" charset="0"/>
                <a:ea typeface="宋体" charset="-122"/>
              </a:rPr>
              <a:pPr/>
              <a:t>1</a:t>
            </a:fld>
            <a:endParaRPr lang="en-US" altLang="zh-CN" sz="1200" smtClean="0">
              <a:latin typeface="Arial Black" pitchFamily="34" charset="0"/>
              <a:ea typeface="宋体" charset="-122"/>
            </a:endParaRPr>
          </a:p>
        </p:txBody>
      </p:sp>
      <p:sp>
        <p:nvSpPr>
          <p:cNvPr id="2051" name="Rectangle 2"/>
          <p:cNvSpPr>
            <a:spLocks noGrp="1" noChangeArrowheads="1"/>
          </p:cNvSpPr>
          <p:nvPr>
            <p:ph type="ctrTitle" idx="4294967295"/>
          </p:nvPr>
        </p:nvSpPr>
        <p:spPr>
          <a:xfrm>
            <a:off x="539552" y="620713"/>
            <a:ext cx="8208912" cy="5688012"/>
          </a:xfrm>
        </p:spPr>
        <p:txBody>
          <a:bodyPr/>
          <a:lstStyle/>
          <a:p>
            <a:pPr algn="ctr"/>
            <a:r>
              <a:rPr lang="en-US" altLang="zh-CN" sz="5400" b="1" smtClean="0">
                <a:solidFill>
                  <a:srgbClr val="FFFF00"/>
                </a:solidFill>
                <a:latin typeface="幼圆" pitchFamily="49" charset="-122"/>
                <a:ea typeface="幼圆" pitchFamily="49" charset="-122"/>
              </a:rPr>
              <a:t/>
            </a:r>
            <a:br>
              <a:rPr lang="en-US" altLang="zh-CN" sz="5400" b="1" smtClean="0">
                <a:solidFill>
                  <a:srgbClr val="FFFF00"/>
                </a:solidFill>
                <a:latin typeface="幼圆" pitchFamily="49" charset="-122"/>
                <a:ea typeface="幼圆" pitchFamily="49" charset="-122"/>
              </a:rPr>
            </a:br>
            <a:r>
              <a:rPr lang="zh-CN" altLang="en-US" sz="5400" b="1" smtClean="0">
                <a:solidFill>
                  <a:srgbClr val="FFFF00"/>
                </a:solidFill>
                <a:latin typeface="幼圆" pitchFamily="49" charset="-122"/>
                <a:ea typeface="幼圆" pitchFamily="49" charset="-122"/>
              </a:rPr>
              <a:t>英语</a:t>
            </a:r>
            <a:r>
              <a:rPr lang="zh-CN" altLang="en-US" sz="5400" b="1" dirty="0" smtClean="0">
                <a:solidFill>
                  <a:srgbClr val="FFFF00"/>
                </a:solidFill>
                <a:latin typeface="幼圆" pitchFamily="49" charset="-122"/>
                <a:ea typeface="幼圆" pitchFamily="49" charset="-122"/>
              </a:rPr>
              <a:t>高考</a:t>
            </a:r>
            <a:r>
              <a:rPr lang="en-US" altLang="zh-CN" sz="5400" b="1" dirty="0" smtClean="0">
                <a:solidFill>
                  <a:srgbClr val="FFFF00"/>
                </a:solidFill>
                <a:latin typeface="幼圆" pitchFamily="49" charset="-122"/>
                <a:ea typeface="幼圆" pitchFamily="49" charset="-122"/>
              </a:rPr>
              <a:t/>
            </a:r>
            <a:br>
              <a:rPr lang="en-US" altLang="zh-CN" sz="5400" b="1" dirty="0" smtClean="0">
                <a:solidFill>
                  <a:srgbClr val="FFFF00"/>
                </a:solidFill>
                <a:latin typeface="幼圆" pitchFamily="49" charset="-122"/>
                <a:ea typeface="幼圆" pitchFamily="49" charset="-122"/>
              </a:rPr>
            </a:br>
            <a:r>
              <a:rPr lang="zh-CN" altLang="en-US" sz="5400" b="1" dirty="0" smtClean="0">
                <a:solidFill>
                  <a:srgbClr val="FFFF00"/>
                </a:solidFill>
                <a:latin typeface="楷体" pitchFamily="49" charset="-122"/>
                <a:ea typeface="楷体" pitchFamily="49" charset="-122"/>
              </a:rPr>
              <a:t>计划与实施</a:t>
            </a:r>
            <a:r>
              <a:rPr lang="zh-CN" altLang="en-US" sz="5400" b="1" dirty="0" smtClean="0">
                <a:solidFill>
                  <a:schemeClr val="tx1"/>
                </a:solidFill>
                <a:latin typeface="黑体" pitchFamily="2" charset="-122"/>
                <a:ea typeface="黑体" pitchFamily="2" charset="-122"/>
              </a:rPr>
              <a:t/>
            </a:r>
            <a:br>
              <a:rPr lang="zh-CN" altLang="en-US" sz="5400" b="1" dirty="0" smtClean="0">
                <a:solidFill>
                  <a:schemeClr val="tx1"/>
                </a:solidFill>
                <a:latin typeface="黑体" pitchFamily="2" charset="-122"/>
                <a:ea typeface="黑体" pitchFamily="2" charset="-122"/>
              </a:rPr>
            </a:br>
            <a:r>
              <a:rPr lang="zh-CN" altLang="en-US" sz="5400" b="1" dirty="0" smtClean="0">
                <a:solidFill>
                  <a:schemeClr val="tx1"/>
                </a:solidFill>
                <a:latin typeface="黑体" pitchFamily="2" charset="-122"/>
                <a:ea typeface="黑体" pitchFamily="2" charset="-122"/>
              </a:rPr>
              <a:t/>
            </a:r>
            <a:br>
              <a:rPr lang="zh-CN" altLang="en-US" sz="5400" b="1" dirty="0" smtClean="0">
                <a:solidFill>
                  <a:schemeClr val="tx1"/>
                </a:solidFill>
                <a:latin typeface="黑体" pitchFamily="2" charset="-122"/>
                <a:ea typeface="黑体" pitchFamily="2" charset="-122"/>
              </a:rPr>
            </a:br>
            <a:r>
              <a:rPr lang="zh-CN" altLang="en-US" sz="5400" b="1" dirty="0" smtClean="0">
                <a:solidFill>
                  <a:schemeClr val="tx1"/>
                </a:solidFill>
                <a:latin typeface="黑体" pitchFamily="2" charset="-122"/>
                <a:ea typeface="黑体" pitchFamily="2" charset="-122"/>
              </a:rPr>
              <a:t> </a:t>
            </a:r>
            <a:r>
              <a:rPr lang="zh-CN" altLang="en-US" sz="2800" b="1" dirty="0" smtClean="0">
                <a:solidFill>
                  <a:schemeClr val="tx1"/>
                </a:solidFill>
                <a:latin typeface="楷体" pitchFamily="49" charset="-122"/>
                <a:ea typeface="楷体" pitchFamily="49" charset="-122"/>
              </a:rPr>
              <a:t>北京西城教育研修学院  何士权</a:t>
            </a:r>
            <a:r>
              <a:rPr lang="en-US" altLang="zh-CN" sz="7200" b="1" dirty="0" smtClean="0">
                <a:solidFill>
                  <a:schemeClr val="tx1"/>
                </a:solidFill>
                <a:latin typeface="楷体" pitchFamily="49" charset="-122"/>
                <a:ea typeface="楷体" pitchFamily="49" charset="-122"/>
              </a:rPr>
              <a:t/>
            </a:r>
            <a:br>
              <a:rPr lang="en-US" altLang="zh-CN" sz="7200" b="1" dirty="0" smtClean="0">
                <a:solidFill>
                  <a:schemeClr val="tx1"/>
                </a:solidFill>
                <a:latin typeface="楷体" pitchFamily="49" charset="-122"/>
                <a:ea typeface="楷体" pitchFamily="49" charset="-122"/>
              </a:rPr>
            </a:br>
            <a:r>
              <a:rPr lang="zh-CN" altLang="en-US" sz="7200" b="1" dirty="0" smtClean="0">
                <a:solidFill>
                  <a:schemeClr val="tx1"/>
                </a:solidFill>
                <a:latin typeface="楷体" pitchFamily="49" charset="-122"/>
                <a:ea typeface="楷体" pitchFamily="49" charset="-122"/>
              </a:rPr>
              <a:t>              </a:t>
            </a:r>
            <a:r>
              <a:rPr lang="en-US" altLang="zh-CN" sz="7200" b="1" dirty="0" smtClean="0">
                <a:solidFill>
                  <a:schemeClr val="tx1"/>
                </a:solidFill>
                <a:latin typeface="楷体" pitchFamily="49" charset="-122"/>
                <a:ea typeface="楷体" pitchFamily="49" charset="-122"/>
              </a:rPr>
              <a:t/>
            </a:r>
            <a:br>
              <a:rPr lang="en-US" altLang="zh-CN" sz="7200" b="1" dirty="0" smtClean="0">
                <a:solidFill>
                  <a:schemeClr val="tx1"/>
                </a:solidFill>
                <a:latin typeface="楷体" pitchFamily="49" charset="-122"/>
                <a:ea typeface="楷体" pitchFamily="49" charset="-122"/>
              </a:rPr>
            </a:br>
            <a:r>
              <a:rPr lang="zh-CN" altLang="en-US" sz="6900" b="1" dirty="0" smtClean="0">
                <a:solidFill>
                  <a:srgbClr val="FF0000"/>
                </a:solidFill>
                <a:latin typeface="Times New Roman" pitchFamily="18" charset="0"/>
                <a:ea typeface="楷体_GB2312" pitchFamily="49" charset="-122"/>
              </a:rPr>
              <a:t>               </a:t>
            </a:r>
            <a:r>
              <a:rPr lang="en-US" altLang="zh-CN" sz="6900" b="1" dirty="0" smtClean="0">
                <a:solidFill>
                  <a:srgbClr val="FF0000"/>
                </a:solidFill>
                <a:latin typeface="Times New Roman" pitchFamily="18" charset="0"/>
                <a:ea typeface="楷体_GB2312" pitchFamily="49" charset="-122"/>
              </a:rPr>
              <a:t/>
            </a:r>
            <a:br>
              <a:rPr lang="en-US" altLang="zh-CN" sz="6900" b="1" dirty="0" smtClean="0">
                <a:solidFill>
                  <a:srgbClr val="FF0000"/>
                </a:solidFill>
                <a:latin typeface="Times New Roman" pitchFamily="18" charset="0"/>
                <a:ea typeface="楷体_GB2312" pitchFamily="49" charset="-122"/>
              </a:rPr>
            </a:br>
            <a:r>
              <a:rPr lang="en-US" altLang="zh-CN" sz="6900" b="1" dirty="0" smtClean="0">
                <a:solidFill>
                  <a:srgbClr val="FF0000"/>
                </a:solidFill>
                <a:latin typeface="Times New Roman" pitchFamily="18" charset="0"/>
                <a:ea typeface="楷体_GB2312" pitchFamily="49" charset="-122"/>
              </a:rPr>
              <a:t>               </a:t>
            </a:r>
            <a:br>
              <a:rPr lang="en-US" altLang="zh-CN" sz="6900" b="1" dirty="0" smtClean="0">
                <a:solidFill>
                  <a:srgbClr val="FF0000"/>
                </a:solidFill>
                <a:latin typeface="Times New Roman" pitchFamily="18" charset="0"/>
                <a:ea typeface="楷体_GB2312" pitchFamily="49" charset="-122"/>
              </a:rPr>
            </a:br>
            <a:r>
              <a:rPr lang="en-US" altLang="zh-CN" sz="6900" b="1" dirty="0" smtClean="0">
                <a:solidFill>
                  <a:srgbClr val="FF0000"/>
                </a:solidFill>
                <a:latin typeface="Times New Roman" pitchFamily="18" charset="0"/>
                <a:ea typeface="楷体_GB2312" pitchFamily="49" charset="-122"/>
              </a:rPr>
              <a:t>  </a:t>
            </a:r>
            <a:br>
              <a:rPr lang="en-US" altLang="zh-CN" sz="6900" b="1" dirty="0" smtClean="0">
                <a:solidFill>
                  <a:srgbClr val="FF0000"/>
                </a:solidFill>
                <a:latin typeface="Times New Roman" pitchFamily="18" charset="0"/>
                <a:ea typeface="楷体_GB2312" pitchFamily="49" charset="-122"/>
              </a:rPr>
            </a:br>
            <a:r>
              <a:rPr lang="en-US" altLang="zh-CN" sz="6900" b="1" dirty="0" smtClean="0">
                <a:solidFill>
                  <a:srgbClr val="FF0000"/>
                </a:solidFill>
                <a:latin typeface="黑体" pitchFamily="2" charset="-122"/>
                <a:ea typeface="黑体" pitchFamily="2" charset="-122"/>
              </a:rPr>
              <a:t/>
            </a:r>
            <a:br>
              <a:rPr lang="en-US" altLang="zh-CN" sz="6900" b="1" dirty="0" smtClean="0">
                <a:solidFill>
                  <a:srgbClr val="FF0000"/>
                </a:solidFill>
                <a:latin typeface="黑体" pitchFamily="2" charset="-122"/>
                <a:ea typeface="黑体" pitchFamily="2" charset="-122"/>
              </a:rPr>
            </a:br>
            <a:r>
              <a:rPr lang="en-US" altLang="zh-CN" sz="6900" b="1" dirty="0" smtClean="0">
                <a:solidFill>
                  <a:srgbClr val="FF0000"/>
                </a:solidFill>
                <a:latin typeface="黑体" pitchFamily="2" charset="-122"/>
                <a:ea typeface="黑体" pitchFamily="2" charset="-122"/>
              </a:rPr>
              <a:t/>
            </a:r>
            <a:br>
              <a:rPr lang="en-US" altLang="zh-CN" sz="6900" b="1" dirty="0" smtClean="0">
                <a:solidFill>
                  <a:srgbClr val="FF0000"/>
                </a:solidFill>
                <a:latin typeface="黑体" pitchFamily="2" charset="-122"/>
                <a:ea typeface="黑体" pitchFamily="2" charset="-122"/>
              </a:rPr>
            </a:br>
            <a:r>
              <a:rPr lang="en-US" altLang="zh-CN" sz="6900" b="1" dirty="0" smtClean="0">
                <a:solidFill>
                  <a:srgbClr val="FF0000"/>
                </a:solidFill>
                <a:latin typeface="黑体" pitchFamily="2" charset="-122"/>
                <a:ea typeface="黑体" pitchFamily="2" charset="-122"/>
              </a:rPr>
              <a:t/>
            </a:r>
            <a:br>
              <a:rPr lang="en-US" altLang="zh-CN" sz="6900" b="1" dirty="0" smtClean="0">
                <a:solidFill>
                  <a:srgbClr val="FF0000"/>
                </a:solidFill>
                <a:latin typeface="黑体" pitchFamily="2" charset="-122"/>
                <a:ea typeface="黑体" pitchFamily="2" charset="-122"/>
              </a:rPr>
            </a:br>
            <a:endParaRPr lang="en-US" altLang="zh-CN" sz="5000" b="1" dirty="0" smtClean="0">
              <a:solidFill>
                <a:schemeClr val="bg2"/>
              </a:solidFill>
              <a:latin typeface="Times New Roman" pitchFamily="18" charset="0"/>
              <a:ea typeface="新宋体-18030" pitchFamily="49" charset="-122"/>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85800" y="500042"/>
            <a:ext cx="7772400" cy="5405458"/>
          </a:xfrm>
        </p:spPr>
        <p:txBody>
          <a:bodyPr/>
          <a:lstStyle/>
          <a:p>
            <a:pPr>
              <a:buNone/>
            </a:pPr>
            <a:r>
              <a:rPr lang="zh-CN" altLang="en-US" b="1" dirty="0" smtClean="0"/>
              <a:t>计划制定的核心</a:t>
            </a:r>
            <a:endParaRPr lang="zh-CN" altLang="en-US" dirty="0" smtClean="0"/>
          </a:p>
          <a:p>
            <a:pPr>
              <a:buNone/>
            </a:pPr>
            <a:r>
              <a:rPr lang="zh-CN" altLang="en-US" b="1" dirty="0" smtClean="0"/>
              <a:t>  符合高考</a:t>
            </a:r>
            <a:endParaRPr lang="zh-CN" altLang="en-US" dirty="0" smtClean="0"/>
          </a:p>
          <a:p>
            <a:pPr>
              <a:buNone/>
            </a:pPr>
            <a:r>
              <a:rPr lang="zh-CN" altLang="en-US" b="1" dirty="0" smtClean="0"/>
              <a:t>      明确高考要求</a:t>
            </a:r>
            <a:r>
              <a:rPr lang="en-US" b="1" dirty="0" smtClean="0"/>
              <a:t>,</a:t>
            </a:r>
            <a:r>
              <a:rPr lang="zh-CN" altLang="en-US" b="1" dirty="0" smtClean="0"/>
              <a:t>有效复习。</a:t>
            </a:r>
            <a:endParaRPr lang="zh-CN" altLang="en-US" dirty="0" smtClean="0"/>
          </a:p>
          <a:p>
            <a:pPr>
              <a:buNone/>
            </a:pPr>
            <a:r>
              <a:rPr lang="zh-CN" altLang="en-US" b="1" dirty="0" smtClean="0"/>
              <a:t>  符合学生</a:t>
            </a:r>
            <a:endParaRPr lang="zh-CN" altLang="en-US" dirty="0" smtClean="0"/>
          </a:p>
          <a:p>
            <a:pPr>
              <a:buNone/>
            </a:pPr>
            <a:r>
              <a:rPr lang="en-US" b="1" dirty="0" smtClean="0"/>
              <a:t>	</a:t>
            </a:r>
            <a:r>
              <a:rPr lang="zh-CN" altLang="en-US" b="1" dirty="0" smtClean="0"/>
              <a:t>    了解学生现状</a:t>
            </a:r>
            <a:r>
              <a:rPr lang="en-US" b="1" dirty="0" smtClean="0"/>
              <a:t>,</a:t>
            </a:r>
            <a:r>
              <a:rPr lang="zh-CN" altLang="en-US" b="1" dirty="0" smtClean="0"/>
              <a:t>找到问题所在。</a:t>
            </a:r>
            <a:endParaRPr lang="zh-CN" altLang="en-US" dirty="0" smtClean="0"/>
          </a:p>
          <a:p>
            <a:pPr>
              <a:buNone/>
            </a:pPr>
            <a:endParaRPr lang="zh-CN" altLang="en-US" dirty="0"/>
          </a:p>
        </p:txBody>
      </p:sp>
      <p:sp>
        <p:nvSpPr>
          <p:cNvPr id="2" name="灯片编号占位符 1"/>
          <p:cNvSpPr>
            <a:spLocks noGrp="1"/>
          </p:cNvSpPr>
          <p:nvPr>
            <p:ph type="sldNum" sz="quarter" idx="12"/>
          </p:nvPr>
        </p:nvSpPr>
        <p:spPr/>
        <p:txBody>
          <a:bodyPr/>
          <a:lstStyle/>
          <a:p>
            <a:fld id="{4C35DB68-B91D-49C9-8D91-E7D9BEE70847}" type="slidenum">
              <a:rPr lang="zh-CN" altLang="en-US" smtClean="0"/>
              <a:pPr/>
              <a:t>2</a:t>
            </a:fld>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428604"/>
            <a:ext cx="8229600" cy="5697559"/>
          </a:xfrm>
        </p:spPr>
        <p:txBody>
          <a:bodyPr/>
          <a:lstStyle/>
          <a:p>
            <a:pPr>
              <a:buNone/>
            </a:pPr>
            <a:r>
              <a:rPr lang="en-US" altLang="zh-CN" b="1" dirty="0" smtClean="0">
                <a:latin typeface="黑体" pitchFamily="49" charset="-122"/>
                <a:ea typeface="黑体" pitchFamily="49" charset="-122"/>
              </a:rPr>
              <a:t>2017</a:t>
            </a:r>
            <a:r>
              <a:rPr lang="zh-CN" altLang="en-US" b="1" dirty="0" smtClean="0">
                <a:latin typeface="黑体" pitchFamily="49" charset="-122"/>
                <a:ea typeface="黑体" pitchFamily="49" charset="-122"/>
              </a:rPr>
              <a:t>考核目标与要求</a:t>
            </a:r>
            <a:endParaRPr lang="zh-CN" altLang="en-US" dirty="0" smtClean="0">
              <a:latin typeface="黑体" pitchFamily="49" charset="-122"/>
              <a:ea typeface="黑体" pitchFamily="49" charset="-122"/>
            </a:endParaRPr>
          </a:p>
          <a:p>
            <a:pPr>
              <a:buNone/>
            </a:pPr>
            <a:r>
              <a:rPr lang="zh-CN" altLang="en-US" b="1" dirty="0" smtClean="0">
                <a:latin typeface="黑体" pitchFamily="49" charset="-122"/>
                <a:ea typeface="黑体" pitchFamily="49" charset="-122"/>
              </a:rPr>
              <a:t>　　一、语言知识</a:t>
            </a:r>
            <a:endParaRPr lang="zh-CN" altLang="en-US" dirty="0" smtClean="0">
              <a:latin typeface="黑体" pitchFamily="49" charset="-122"/>
              <a:ea typeface="黑体" pitchFamily="49" charset="-122"/>
            </a:endParaRPr>
          </a:p>
          <a:p>
            <a:pPr>
              <a:buNone/>
            </a:pPr>
            <a:r>
              <a:rPr lang="zh-CN" altLang="en-US" dirty="0" smtClean="0">
                <a:latin typeface="黑体" pitchFamily="49" charset="-122"/>
                <a:ea typeface="黑体" pitchFamily="49" charset="-122"/>
              </a:rPr>
              <a:t>　</a:t>
            </a:r>
            <a:r>
              <a:rPr lang="zh-CN" altLang="en-US" smtClean="0">
                <a:latin typeface="黑体" pitchFamily="49" charset="-122"/>
                <a:ea typeface="黑体" pitchFamily="49" charset="-122"/>
              </a:rPr>
              <a:t>　  要求</a:t>
            </a:r>
            <a:r>
              <a:rPr lang="zh-CN" altLang="en-US" dirty="0" smtClean="0">
                <a:latin typeface="黑体" pitchFamily="49" charset="-122"/>
                <a:ea typeface="黑体" pitchFamily="49" charset="-122"/>
              </a:rPr>
              <a:t>考生掌握并能运用英语语音、词汇、语法基础知识以及所学功能意念和话题，要求词汇量为</a:t>
            </a:r>
            <a:r>
              <a:rPr lang="en-US" dirty="0" smtClean="0">
                <a:latin typeface="黑体" pitchFamily="49" charset="-122"/>
                <a:ea typeface="黑体" pitchFamily="49" charset="-122"/>
              </a:rPr>
              <a:t>3500</a:t>
            </a:r>
            <a:r>
              <a:rPr lang="zh-CN" altLang="en-US" dirty="0" smtClean="0">
                <a:latin typeface="黑体" pitchFamily="49" charset="-122"/>
                <a:ea typeface="黑体" pitchFamily="49" charset="-122"/>
              </a:rPr>
              <a:t>左右。</a:t>
            </a:r>
          </a:p>
          <a:p>
            <a:endParaRPr lang="zh-CN" alt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428604"/>
            <a:ext cx="8229600" cy="5697559"/>
          </a:xfrm>
        </p:spPr>
        <p:txBody>
          <a:bodyPr/>
          <a:lstStyle/>
          <a:p>
            <a:pPr>
              <a:buNone/>
            </a:pPr>
            <a:r>
              <a:rPr lang="en-US" altLang="zh-CN" b="1" dirty="0" smtClean="0">
                <a:latin typeface="黑体" pitchFamily="49" charset="-122"/>
                <a:ea typeface="黑体" pitchFamily="49" charset="-122"/>
              </a:rPr>
              <a:t>2017</a:t>
            </a:r>
            <a:r>
              <a:rPr lang="zh-CN" altLang="en-US" b="1" dirty="0" smtClean="0">
                <a:latin typeface="黑体" pitchFamily="49" charset="-122"/>
                <a:ea typeface="黑体" pitchFamily="49" charset="-122"/>
              </a:rPr>
              <a:t>考核目标与要求</a:t>
            </a:r>
            <a:endParaRPr lang="zh-CN" altLang="en-US" dirty="0" smtClean="0">
              <a:latin typeface="黑体" pitchFamily="49" charset="-122"/>
              <a:ea typeface="黑体" pitchFamily="49" charset="-122"/>
            </a:endParaRPr>
          </a:p>
          <a:p>
            <a:pPr>
              <a:buNone/>
            </a:pPr>
            <a:r>
              <a:rPr lang="zh-CN" altLang="en-US" b="1" dirty="0" smtClean="0">
                <a:latin typeface="黑体" pitchFamily="49" charset="-122"/>
                <a:ea typeface="黑体" pitchFamily="49" charset="-122"/>
              </a:rPr>
              <a:t>　　一、语言知识</a:t>
            </a:r>
            <a:endParaRPr lang="zh-CN" altLang="en-US" dirty="0" smtClean="0">
              <a:latin typeface="黑体" pitchFamily="49" charset="-122"/>
              <a:ea typeface="黑体" pitchFamily="49" charset="-122"/>
            </a:endParaRPr>
          </a:p>
          <a:p>
            <a:pPr>
              <a:buNone/>
            </a:pPr>
            <a:r>
              <a:rPr lang="zh-CN" altLang="en-US" dirty="0" smtClean="0">
                <a:latin typeface="黑体" pitchFamily="49" charset="-122"/>
                <a:ea typeface="黑体" pitchFamily="49" charset="-122"/>
              </a:rPr>
              <a:t>　</a:t>
            </a:r>
            <a:r>
              <a:rPr lang="zh-CN" altLang="en-US" smtClean="0">
                <a:latin typeface="黑体" pitchFamily="49" charset="-122"/>
                <a:ea typeface="黑体" pitchFamily="49" charset="-122"/>
              </a:rPr>
              <a:t>　  要求</a:t>
            </a:r>
            <a:r>
              <a:rPr lang="zh-CN" altLang="en-US" dirty="0" smtClean="0">
                <a:latin typeface="黑体" pitchFamily="49" charset="-122"/>
                <a:ea typeface="黑体" pitchFamily="49" charset="-122"/>
              </a:rPr>
              <a:t>考生掌握并能运用英语语音、词汇、语法基础知识以及所学功能意念和话题，要求词汇量为</a:t>
            </a:r>
            <a:r>
              <a:rPr lang="en-US" dirty="0" smtClean="0">
                <a:latin typeface="黑体" pitchFamily="49" charset="-122"/>
                <a:ea typeface="黑体" pitchFamily="49" charset="-122"/>
              </a:rPr>
              <a:t>3500</a:t>
            </a:r>
            <a:r>
              <a:rPr lang="zh-CN" altLang="en-US" dirty="0" smtClean="0">
                <a:latin typeface="黑体" pitchFamily="49" charset="-122"/>
                <a:ea typeface="黑体" pitchFamily="49" charset="-122"/>
              </a:rPr>
              <a:t>左右。</a:t>
            </a:r>
          </a:p>
          <a:p>
            <a:endParaRPr lang="zh-CN" alt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85800" y="428604"/>
            <a:ext cx="7772400" cy="5476896"/>
          </a:xfrm>
        </p:spPr>
        <p:txBody>
          <a:bodyPr/>
          <a:lstStyle/>
          <a:p>
            <a:pPr>
              <a:buNone/>
            </a:pPr>
            <a:r>
              <a:rPr lang="zh-CN" altLang="en-US" b="1" dirty="0" smtClean="0"/>
              <a:t>一</a:t>
            </a:r>
            <a:r>
              <a:rPr lang="zh-CN" altLang="en-US" b="1" dirty="0" smtClean="0"/>
              <a:t>个学校的计划</a:t>
            </a:r>
            <a:endParaRPr lang="zh-CN" altLang="en-US" dirty="0" smtClean="0"/>
          </a:p>
          <a:p>
            <a:pPr>
              <a:buNone/>
            </a:pPr>
            <a:r>
              <a:rPr lang="zh-CN" altLang="en-US" dirty="0" smtClean="0"/>
              <a:t>一、时间和任务安排</a:t>
            </a:r>
            <a:r>
              <a:rPr lang="en-US" dirty="0" smtClean="0"/>
              <a:t/>
            </a:r>
            <a:br>
              <a:rPr lang="en-US" dirty="0" smtClean="0"/>
            </a:br>
            <a:r>
              <a:rPr lang="zh-CN" altLang="en-US" dirty="0" smtClean="0"/>
              <a:t>第一阶段</a:t>
            </a:r>
            <a:r>
              <a:rPr lang="en-US" dirty="0" smtClean="0"/>
              <a:t>:</a:t>
            </a:r>
            <a:r>
              <a:rPr lang="zh-CN" altLang="en-US" dirty="0" smtClean="0"/>
              <a:t>完成课本一轮复习</a:t>
            </a:r>
            <a:r>
              <a:rPr lang="en-US" dirty="0" smtClean="0"/>
              <a:t/>
            </a:r>
            <a:br>
              <a:rPr lang="en-US" dirty="0" smtClean="0"/>
            </a:br>
            <a:r>
              <a:rPr lang="en-US" dirty="0" smtClean="0"/>
              <a:t> </a:t>
            </a:r>
            <a:br>
              <a:rPr lang="en-US" dirty="0" smtClean="0"/>
            </a:br>
            <a:r>
              <a:rPr lang="en-US" dirty="0" smtClean="0"/>
              <a:t>  </a:t>
            </a:r>
            <a:r>
              <a:rPr lang="zh-CN" altLang="en-US" dirty="0" smtClean="0"/>
              <a:t>内容</a:t>
            </a:r>
            <a:r>
              <a:rPr lang="en-US" dirty="0" smtClean="0"/>
              <a:t>:</a:t>
            </a:r>
            <a:r>
              <a:rPr lang="zh-CN" altLang="en-US" dirty="0" smtClean="0"/>
              <a:t>高二上、下册</a:t>
            </a:r>
            <a:r>
              <a:rPr lang="en-US" dirty="0" smtClean="0"/>
              <a:t/>
            </a:r>
            <a:br>
              <a:rPr lang="en-US" dirty="0" smtClean="0"/>
            </a:br>
            <a:r>
              <a:rPr lang="en-US" dirty="0" smtClean="0"/>
              <a:t>  </a:t>
            </a:r>
            <a:r>
              <a:rPr lang="zh-CN" altLang="en-US" dirty="0" smtClean="0"/>
              <a:t>练习</a:t>
            </a:r>
            <a:r>
              <a:rPr lang="en-US" dirty="0" smtClean="0"/>
              <a:t>:</a:t>
            </a:r>
            <a:r>
              <a:rPr lang="zh-CN" altLang="en-US" dirty="0" smtClean="0"/>
              <a:t>课时练、单元练、单元检测</a:t>
            </a:r>
            <a:r>
              <a:rPr lang="en-US" dirty="0" smtClean="0"/>
              <a:t>,</a:t>
            </a:r>
            <a:r>
              <a:rPr lang="zh-CN" altLang="en-US" dirty="0" smtClean="0"/>
              <a:t>穿插听力训练和限时阅读训练。</a:t>
            </a:r>
            <a:r>
              <a:rPr lang="en-US" dirty="0" smtClean="0"/>
              <a:t/>
            </a:r>
            <a:br>
              <a:rPr lang="en-US" dirty="0" smtClean="0"/>
            </a:br>
            <a:r>
              <a:rPr lang="en-US" dirty="0" smtClean="0"/>
              <a:t>  </a:t>
            </a:r>
            <a:r>
              <a:rPr lang="zh-CN" altLang="en-US" dirty="0" smtClean="0"/>
              <a:t>目的</a:t>
            </a:r>
            <a:r>
              <a:rPr lang="en-US" dirty="0" smtClean="0"/>
              <a:t>:</a:t>
            </a:r>
            <a:r>
              <a:rPr lang="zh-CN" altLang="en-US" dirty="0" smtClean="0">
                <a:solidFill>
                  <a:srgbClr val="FFFF00"/>
                </a:solidFill>
              </a:rPr>
              <a:t>积累知识</a:t>
            </a:r>
            <a:r>
              <a:rPr lang="en-US" dirty="0" smtClean="0">
                <a:solidFill>
                  <a:srgbClr val="FFFF00"/>
                </a:solidFill>
              </a:rPr>
              <a:t>,</a:t>
            </a:r>
            <a:r>
              <a:rPr lang="zh-CN" altLang="en-US" dirty="0" smtClean="0">
                <a:solidFill>
                  <a:srgbClr val="FFFF00"/>
                </a:solidFill>
              </a:rPr>
              <a:t>夯实基础</a:t>
            </a:r>
            <a:r>
              <a:rPr lang="en-US" dirty="0" smtClean="0">
                <a:solidFill>
                  <a:srgbClr val="FFFF00"/>
                </a:solidFill>
              </a:rPr>
              <a:t>,</a:t>
            </a:r>
            <a:r>
              <a:rPr lang="zh-CN" altLang="en-US" dirty="0" smtClean="0">
                <a:solidFill>
                  <a:srgbClr val="FFFF00"/>
                </a:solidFill>
              </a:rPr>
              <a:t>到边到角</a:t>
            </a:r>
            <a:r>
              <a:rPr lang="en-US" dirty="0" smtClean="0">
                <a:solidFill>
                  <a:srgbClr val="FFFF00"/>
                </a:solidFill>
              </a:rPr>
              <a:t>,</a:t>
            </a:r>
            <a:r>
              <a:rPr lang="zh-CN" altLang="en-US" dirty="0" smtClean="0">
                <a:solidFill>
                  <a:srgbClr val="FFFF00"/>
                </a:solidFill>
              </a:rPr>
              <a:t>全面具体</a:t>
            </a:r>
            <a:r>
              <a:rPr lang="en-US" dirty="0" smtClean="0">
                <a:solidFill>
                  <a:srgbClr val="FFFF00"/>
                </a:solidFill>
              </a:rPr>
              <a:t>,</a:t>
            </a:r>
            <a:r>
              <a:rPr lang="zh-CN" altLang="en-US" dirty="0" smtClean="0">
                <a:solidFill>
                  <a:srgbClr val="FFFF00"/>
                </a:solidFill>
              </a:rPr>
              <a:t>有的放矢。</a:t>
            </a:r>
            <a:r>
              <a:rPr lang="en-US" dirty="0" smtClean="0"/>
              <a:t/>
            </a:r>
            <a:br>
              <a:rPr lang="en-US" dirty="0" smtClean="0"/>
            </a:br>
            <a:r>
              <a:rPr lang="en-US" dirty="0" smtClean="0"/>
              <a:t>  </a:t>
            </a:r>
            <a:r>
              <a:rPr lang="zh-CN" altLang="en-US" dirty="0" smtClean="0"/>
              <a:t>方式</a:t>
            </a:r>
            <a:r>
              <a:rPr lang="en-US" dirty="0" smtClean="0"/>
              <a:t>:</a:t>
            </a:r>
            <a:r>
              <a:rPr lang="zh-CN" altLang="en-US" dirty="0" smtClean="0"/>
              <a:t>讲练结合</a:t>
            </a:r>
            <a:r>
              <a:rPr lang="en-US" dirty="0" smtClean="0"/>
              <a:t>,</a:t>
            </a:r>
            <a:r>
              <a:rPr lang="zh-CN" altLang="en-US" dirty="0" smtClean="0"/>
              <a:t>课前预习</a:t>
            </a:r>
            <a:r>
              <a:rPr lang="en-US" dirty="0" smtClean="0"/>
              <a:t>,</a:t>
            </a:r>
            <a:r>
              <a:rPr lang="zh-CN" altLang="en-US" dirty="0" smtClean="0"/>
              <a:t>课后巩固。</a:t>
            </a:r>
          </a:p>
          <a:p>
            <a:pPr>
              <a:buNone/>
            </a:pPr>
            <a:endParaRPr lang="zh-CN" altLang="en-US" dirty="0"/>
          </a:p>
        </p:txBody>
      </p:sp>
      <p:sp>
        <p:nvSpPr>
          <p:cNvPr id="2" name="灯片编号占位符 1"/>
          <p:cNvSpPr>
            <a:spLocks noGrp="1"/>
          </p:cNvSpPr>
          <p:nvPr>
            <p:ph type="sldNum" sz="quarter" idx="12"/>
          </p:nvPr>
        </p:nvSpPr>
        <p:spPr/>
        <p:txBody>
          <a:bodyPr/>
          <a:lstStyle/>
          <a:p>
            <a:fld id="{4C35DB68-B91D-49C9-8D91-E7D9BEE70847}" type="slidenum">
              <a:rPr lang="zh-CN" altLang="en-US" smtClean="0"/>
              <a:pPr/>
              <a:t>5</a:t>
            </a:fld>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85800" y="500042"/>
            <a:ext cx="7772400" cy="5405458"/>
          </a:xfrm>
        </p:spPr>
        <p:txBody>
          <a:bodyPr/>
          <a:lstStyle/>
          <a:p>
            <a:pPr>
              <a:buNone/>
            </a:pPr>
            <a:r>
              <a:rPr lang="zh-CN" altLang="en-US" dirty="0" smtClean="0"/>
              <a:t>第二阶段</a:t>
            </a:r>
            <a:r>
              <a:rPr lang="en-US" dirty="0" smtClean="0"/>
              <a:t>:</a:t>
            </a:r>
            <a:r>
              <a:rPr lang="zh-CN" altLang="en-US" dirty="0" smtClean="0"/>
              <a:t>专题讲座及专项训练</a:t>
            </a:r>
            <a:r>
              <a:rPr lang="en-US" dirty="0" smtClean="0"/>
              <a:t/>
            </a:r>
            <a:br>
              <a:rPr lang="en-US" dirty="0" smtClean="0"/>
            </a:br>
            <a:r>
              <a:rPr lang="en-US" dirty="0" smtClean="0"/>
              <a:t> </a:t>
            </a:r>
            <a:br>
              <a:rPr lang="en-US" dirty="0" smtClean="0"/>
            </a:br>
            <a:r>
              <a:rPr lang="en-US" dirty="0" smtClean="0"/>
              <a:t>  </a:t>
            </a:r>
            <a:r>
              <a:rPr lang="zh-CN" altLang="en-US" dirty="0" smtClean="0"/>
              <a:t>内容</a:t>
            </a:r>
            <a:r>
              <a:rPr lang="en-US" dirty="0" smtClean="0"/>
              <a:t>:</a:t>
            </a:r>
            <a:r>
              <a:rPr lang="zh-CN" altLang="en-US" dirty="0" smtClean="0"/>
              <a:t>词法、句法、阅读理解、完形填空、完成句子、书面表达</a:t>
            </a:r>
            <a:r>
              <a:rPr lang="en-US" dirty="0" smtClean="0"/>
              <a:t/>
            </a:r>
            <a:br>
              <a:rPr lang="en-US" dirty="0" smtClean="0"/>
            </a:br>
            <a:r>
              <a:rPr lang="en-US" dirty="0" smtClean="0"/>
              <a:t>  </a:t>
            </a:r>
            <a:r>
              <a:rPr lang="zh-CN" altLang="en-US" dirty="0" smtClean="0"/>
              <a:t>练习</a:t>
            </a:r>
            <a:r>
              <a:rPr lang="en-US" dirty="0" smtClean="0"/>
              <a:t>:</a:t>
            </a:r>
            <a:r>
              <a:rPr lang="zh-CN" altLang="en-US" dirty="0" smtClean="0"/>
              <a:t>专人专项</a:t>
            </a:r>
            <a:r>
              <a:rPr lang="en-US" dirty="0" smtClean="0"/>
              <a:t>,</a:t>
            </a:r>
            <a:r>
              <a:rPr lang="zh-CN" altLang="en-US" dirty="0" smtClean="0"/>
              <a:t>精选练习</a:t>
            </a:r>
            <a:r>
              <a:rPr lang="en-US" dirty="0" smtClean="0"/>
              <a:t>,</a:t>
            </a:r>
            <a:r>
              <a:rPr lang="zh-CN" altLang="en-US" dirty="0" smtClean="0">
                <a:solidFill>
                  <a:srgbClr val="FFFF00"/>
                </a:solidFill>
              </a:rPr>
              <a:t>以历年高考试题为主</a:t>
            </a:r>
            <a:r>
              <a:rPr lang="en-US" dirty="0" smtClean="0">
                <a:solidFill>
                  <a:srgbClr val="FFFF00"/>
                </a:solidFill>
              </a:rPr>
              <a:t>,</a:t>
            </a:r>
            <a:r>
              <a:rPr lang="zh-CN" altLang="en-US" dirty="0" smtClean="0">
                <a:solidFill>
                  <a:srgbClr val="FFFF00"/>
                </a:solidFill>
              </a:rPr>
              <a:t>其他资料为辅</a:t>
            </a:r>
            <a:r>
              <a:rPr lang="en-US" dirty="0" smtClean="0"/>
              <a:t/>
            </a:r>
            <a:br>
              <a:rPr lang="en-US" dirty="0" smtClean="0"/>
            </a:br>
            <a:r>
              <a:rPr lang="en-US" dirty="0" smtClean="0"/>
              <a:t>  </a:t>
            </a:r>
            <a:r>
              <a:rPr lang="zh-CN" altLang="en-US" dirty="0" smtClean="0"/>
              <a:t>目的</a:t>
            </a:r>
            <a:r>
              <a:rPr lang="en-US" dirty="0" smtClean="0"/>
              <a:t>:</a:t>
            </a:r>
            <a:r>
              <a:rPr lang="zh-CN" altLang="en-US" dirty="0" smtClean="0"/>
              <a:t>固强补弱、查漏补缺</a:t>
            </a:r>
            <a:r>
              <a:rPr lang="en-US" dirty="0" smtClean="0"/>
              <a:t>;</a:t>
            </a:r>
            <a:r>
              <a:rPr lang="zh-CN" altLang="en-US" dirty="0" smtClean="0"/>
              <a:t>限时训练</a:t>
            </a:r>
            <a:r>
              <a:rPr lang="en-US" dirty="0" smtClean="0"/>
              <a:t>,</a:t>
            </a:r>
            <a:r>
              <a:rPr lang="zh-CN" altLang="en-US" dirty="0" smtClean="0"/>
              <a:t>提高能力</a:t>
            </a:r>
            <a:r>
              <a:rPr lang="en-US" dirty="0" smtClean="0"/>
              <a:t>;</a:t>
            </a:r>
            <a:r>
              <a:rPr lang="zh-CN" altLang="en-US" dirty="0" smtClean="0"/>
              <a:t>指导学生做题方法、解题技巧及思路</a:t>
            </a:r>
            <a:r>
              <a:rPr lang="en-US" dirty="0" smtClean="0"/>
              <a:t/>
            </a:r>
            <a:br>
              <a:rPr lang="en-US" dirty="0" smtClean="0"/>
            </a:br>
            <a:r>
              <a:rPr lang="en-US" dirty="0" smtClean="0"/>
              <a:t>  </a:t>
            </a:r>
            <a:r>
              <a:rPr lang="zh-CN" altLang="en-US" dirty="0" smtClean="0"/>
              <a:t>方式</a:t>
            </a:r>
            <a:r>
              <a:rPr lang="en-US" dirty="0" smtClean="0"/>
              <a:t>:</a:t>
            </a:r>
            <a:r>
              <a:rPr lang="zh-CN" altLang="en-US" dirty="0" smtClean="0"/>
              <a:t>学生当堂练习</a:t>
            </a:r>
            <a:r>
              <a:rPr lang="en-US" dirty="0" smtClean="0"/>
              <a:t>,</a:t>
            </a:r>
            <a:r>
              <a:rPr lang="zh-CN" altLang="en-US" dirty="0" smtClean="0"/>
              <a:t>课后巩固。</a:t>
            </a:r>
            <a:r>
              <a:rPr lang="en-US" dirty="0" smtClean="0"/>
              <a:t/>
            </a:r>
            <a:br>
              <a:rPr lang="en-US" dirty="0" smtClean="0"/>
            </a:br>
            <a:endParaRPr lang="zh-CN" altLang="en-US" dirty="0"/>
          </a:p>
        </p:txBody>
      </p:sp>
      <p:sp>
        <p:nvSpPr>
          <p:cNvPr id="2" name="灯片编号占位符 1"/>
          <p:cNvSpPr>
            <a:spLocks noGrp="1"/>
          </p:cNvSpPr>
          <p:nvPr>
            <p:ph type="sldNum" sz="quarter" idx="12"/>
          </p:nvPr>
        </p:nvSpPr>
        <p:spPr/>
        <p:txBody>
          <a:bodyPr/>
          <a:lstStyle/>
          <a:p>
            <a:fld id="{4C35DB68-B91D-49C9-8D91-E7D9BEE70847}" type="slidenum">
              <a:rPr lang="zh-CN" altLang="en-US" smtClean="0"/>
              <a:pPr/>
              <a:t>6</a:t>
            </a:fld>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85800" y="500042"/>
            <a:ext cx="7772400" cy="5405458"/>
          </a:xfrm>
        </p:spPr>
        <p:txBody>
          <a:bodyPr/>
          <a:lstStyle/>
          <a:p>
            <a:r>
              <a:rPr lang="zh-CN" altLang="en-US" dirty="0" smtClean="0"/>
              <a:t>第三阶段</a:t>
            </a:r>
            <a:r>
              <a:rPr lang="en-US" dirty="0" smtClean="0"/>
              <a:t>:</a:t>
            </a:r>
            <a:r>
              <a:rPr lang="zh-CN" altLang="en-US" dirty="0" smtClean="0"/>
              <a:t>高考模拟训练</a:t>
            </a:r>
            <a:r>
              <a:rPr lang="en-US" dirty="0" smtClean="0"/>
              <a:t/>
            </a:r>
            <a:br>
              <a:rPr lang="en-US" dirty="0" smtClean="0"/>
            </a:br>
            <a:r>
              <a:rPr lang="en-US" dirty="0" smtClean="0"/>
              <a:t>  </a:t>
            </a:r>
            <a:br>
              <a:rPr lang="en-US" dirty="0" smtClean="0"/>
            </a:br>
            <a:r>
              <a:rPr lang="en-US" dirty="0" smtClean="0"/>
              <a:t>  </a:t>
            </a:r>
            <a:r>
              <a:rPr lang="zh-CN" altLang="en-US" dirty="0" smtClean="0"/>
              <a:t>内容</a:t>
            </a:r>
            <a:r>
              <a:rPr lang="en-US" dirty="0" smtClean="0"/>
              <a:t>:</a:t>
            </a:r>
            <a:r>
              <a:rPr lang="zh-CN" altLang="en-US" dirty="0" smtClean="0"/>
              <a:t>综合试卷</a:t>
            </a:r>
            <a:r>
              <a:rPr lang="en-US" dirty="0" smtClean="0"/>
              <a:t/>
            </a:r>
            <a:br>
              <a:rPr lang="en-US" dirty="0" smtClean="0"/>
            </a:br>
            <a:r>
              <a:rPr lang="en-US" dirty="0" smtClean="0"/>
              <a:t>  </a:t>
            </a:r>
            <a:r>
              <a:rPr lang="zh-CN" altLang="en-US" dirty="0" smtClean="0"/>
              <a:t>练习</a:t>
            </a:r>
            <a:r>
              <a:rPr lang="en-US" dirty="0" smtClean="0"/>
              <a:t>:</a:t>
            </a:r>
            <a:r>
              <a:rPr lang="zh-CN" altLang="en-US" dirty="0" smtClean="0">
                <a:solidFill>
                  <a:srgbClr val="FFFF00"/>
                </a:solidFill>
              </a:rPr>
              <a:t>精选组编高质量综合模拟试卷</a:t>
            </a:r>
            <a:r>
              <a:rPr lang="en-US" dirty="0" smtClean="0"/>
              <a:t/>
            </a:r>
            <a:br>
              <a:rPr lang="en-US" dirty="0" smtClean="0"/>
            </a:br>
            <a:r>
              <a:rPr lang="en-US" dirty="0" smtClean="0"/>
              <a:t>  </a:t>
            </a:r>
            <a:r>
              <a:rPr lang="zh-CN" altLang="en-US" dirty="0" smtClean="0"/>
              <a:t>目的</a:t>
            </a:r>
            <a:r>
              <a:rPr lang="en-US" dirty="0" smtClean="0"/>
              <a:t>:</a:t>
            </a:r>
            <a:r>
              <a:rPr lang="zh-CN" altLang="en-US" dirty="0" smtClean="0"/>
              <a:t>全面提高语言综合运用能力</a:t>
            </a:r>
            <a:r>
              <a:rPr lang="en-US" dirty="0" smtClean="0"/>
              <a:t>;</a:t>
            </a:r>
            <a:r>
              <a:rPr lang="zh-CN" altLang="en-US" dirty="0" smtClean="0"/>
              <a:t>保持状态</a:t>
            </a:r>
            <a:r>
              <a:rPr lang="en-US" dirty="0" smtClean="0"/>
              <a:t>,</a:t>
            </a:r>
            <a:r>
              <a:rPr lang="zh-CN" altLang="en-US" dirty="0" smtClean="0"/>
              <a:t>提高解题技巧和熟练程度</a:t>
            </a:r>
            <a:r>
              <a:rPr lang="en-US" dirty="0" smtClean="0"/>
              <a:t/>
            </a:r>
            <a:br>
              <a:rPr lang="en-US" dirty="0" smtClean="0"/>
            </a:br>
            <a:r>
              <a:rPr lang="en-US" dirty="0" smtClean="0"/>
              <a:t>  </a:t>
            </a:r>
            <a:r>
              <a:rPr lang="zh-CN" altLang="en-US" dirty="0" smtClean="0"/>
              <a:t>方式</a:t>
            </a:r>
            <a:r>
              <a:rPr lang="en-US" dirty="0" smtClean="0"/>
              <a:t>:</a:t>
            </a:r>
            <a:r>
              <a:rPr lang="zh-CN" altLang="en-US" dirty="0" smtClean="0"/>
              <a:t>课堂训练</a:t>
            </a:r>
            <a:r>
              <a:rPr lang="en-US" dirty="0" smtClean="0"/>
              <a:t>,</a:t>
            </a:r>
            <a:r>
              <a:rPr lang="zh-CN" altLang="en-US" dirty="0" smtClean="0"/>
              <a:t>全批全改</a:t>
            </a:r>
            <a:r>
              <a:rPr lang="en-US" dirty="0" smtClean="0"/>
              <a:t>,</a:t>
            </a:r>
            <a:r>
              <a:rPr lang="zh-CN" altLang="en-US" dirty="0" smtClean="0"/>
              <a:t>重点讲评</a:t>
            </a:r>
            <a:r>
              <a:rPr lang="en-US" dirty="0" smtClean="0"/>
              <a:t/>
            </a:r>
            <a:br>
              <a:rPr lang="en-US" dirty="0" smtClean="0"/>
            </a:br>
            <a:endParaRPr lang="zh-CN" altLang="en-US" dirty="0"/>
          </a:p>
        </p:txBody>
      </p:sp>
      <p:sp>
        <p:nvSpPr>
          <p:cNvPr id="2" name="灯片编号占位符 1"/>
          <p:cNvSpPr>
            <a:spLocks noGrp="1"/>
          </p:cNvSpPr>
          <p:nvPr>
            <p:ph type="sldNum" sz="quarter" idx="12"/>
          </p:nvPr>
        </p:nvSpPr>
        <p:spPr/>
        <p:txBody>
          <a:bodyPr/>
          <a:lstStyle/>
          <a:p>
            <a:fld id="{4C35DB68-B91D-49C9-8D91-E7D9BEE70847}" type="slidenum">
              <a:rPr lang="zh-CN" altLang="en-US" smtClean="0"/>
              <a:pPr/>
              <a:t>7</a:t>
            </a:fld>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85800" y="357166"/>
            <a:ext cx="7772400" cy="5548334"/>
          </a:xfrm>
        </p:spPr>
        <p:txBody>
          <a:bodyPr/>
          <a:lstStyle/>
          <a:p>
            <a:pPr>
              <a:buNone/>
            </a:pPr>
            <a:r>
              <a:rPr lang="zh-CN" altLang="en-US" dirty="0" smtClean="0"/>
              <a:t>二、高三英语二轮复习思路</a:t>
            </a:r>
            <a:r>
              <a:rPr lang="en-US" dirty="0" smtClean="0"/>
              <a:t>:</a:t>
            </a:r>
            <a:br>
              <a:rPr lang="en-US" dirty="0" smtClean="0"/>
            </a:br>
            <a:r>
              <a:rPr lang="en-US" dirty="0" smtClean="0"/>
              <a:t>  </a:t>
            </a:r>
            <a:r>
              <a:rPr lang="zh-CN" altLang="en-US" dirty="0" smtClean="0"/>
              <a:t>  高三英语教学进入二轮复习后</a:t>
            </a:r>
            <a:r>
              <a:rPr lang="en-US" dirty="0" smtClean="0"/>
              <a:t>,</a:t>
            </a:r>
            <a:r>
              <a:rPr lang="zh-CN" altLang="en-US" dirty="0" smtClean="0"/>
              <a:t>怎样才能费时少、见效快呢</a:t>
            </a:r>
            <a:r>
              <a:rPr lang="en-US" dirty="0" smtClean="0"/>
              <a:t>?</a:t>
            </a:r>
          </a:p>
          <a:p>
            <a:pPr>
              <a:buNone/>
            </a:pPr>
            <a:r>
              <a:rPr lang="zh-CN" altLang="en-US" dirty="0" smtClean="0"/>
              <a:t>     反复研究</a:t>
            </a:r>
            <a:r>
              <a:rPr lang="en-US" altLang="zh-CN" dirty="0" smtClean="0"/>
              <a:t>《</a:t>
            </a:r>
            <a:r>
              <a:rPr lang="zh-CN" altLang="en-US" dirty="0" smtClean="0"/>
              <a:t>考试说明</a:t>
            </a:r>
            <a:r>
              <a:rPr lang="en-US" altLang="zh-CN" dirty="0" smtClean="0"/>
              <a:t>》</a:t>
            </a:r>
            <a:r>
              <a:rPr lang="zh-CN" altLang="en-US" dirty="0" smtClean="0"/>
              <a:t>基础上</a:t>
            </a:r>
            <a:r>
              <a:rPr lang="en-US" dirty="0" smtClean="0"/>
              <a:t>,</a:t>
            </a:r>
            <a:r>
              <a:rPr lang="zh-CN" altLang="en-US" dirty="0" smtClean="0"/>
              <a:t>根据目前高三英语教学中尚存在的问题</a:t>
            </a:r>
            <a:r>
              <a:rPr lang="en-US" dirty="0" smtClean="0"/>
              <a:t>,</a:t>
            </a:r>
            <a:r>
              <a:rPr lang="zh-CN" altLang="en-US" dirty="0" smtClean="0"/>
              <a:t>经过分析讨论</a:t>
            </a:r>
            <a:r>
              <a:rPr lang="en-US" dirty="0" smtClean="0"/>
              <a:t>,</a:t>
            </a:r>
            <a:r>
              <a:rPr lang="zh-CN" altLang="en-US" dirty="0" smtClean="0"/>
              <a:t>达成共识。在今后的教学中我们要努力做到</a:t>
            </a:r>
            <a:r>
              <a:rPr lang="en-US" dirty="0" smtClean="0"/>
              <a:t>:</a:t>
            </a:r>
            <a:r>
              <a:rPr lang="zh-CN" altLang="en-US" dirty="0" smtClean="0"/>
              <a:t>点连成线</a:t>
            </a:r>
            <a:r>
              <a:rPr lang="en-US" dirty="0" smtClean="0"/>
              <a:t>,</a:t>
            </a:r>
            <a:r>
              <a:rPr lang="zh-CN" altLang="en-US" dirty="0" smtClean="0"/>
              <a:t>线组成面</a:t>
            </a:r>
            <a:r>
              <a:rPr lang="en-US" dirty="0" smtClean="0"/>
              <a:t>,</a:t>
            </a:r>
            <a:r>
              <a:rPr lang="zh-CN" altLang="en-US" dirty="0" smtClean="0"/>
              <a:t>面结成网</a:t>
            </a:r>
            <a:r>
              <a:rPr lang="en-US" dirty="0" smtClean="0"/>
              <a:t>,</a:t>
            </a:r>
            <a:r>
              <a:rPr lang="zh-CN" altLang="en-US" dirty="0" smtClean="0"/>
              <a:t>构架起较为完整的知识体系</a:t>
            </a:r>
            <a:r>
              <a:rPr lang="en-US" dirty="0" smtClean="0"/>
              <a:t>,</a:t>
            </a:r>
            <a:r>
              <a:rPr lang="zh-CN" altLang="en-US" dirty="0" smtClean="0"/>
              <a:t>使知识系统化、网络化、条理化、科学化。训练综合运用英语的能力</a:t>
            </a:r>
            <a:r>
              <a:rPr lang="en-US" dirty="0" smtClean="0"/>
              <a:t>,</a:t>
            </a:r>
            <a:r>
              <a:rPr lang="zh-CN" altLang="en-US" dirty="0" smtClean="0"/>
              <a:t>练中求变</a:t>
            </a:r>
            <a:r>
              <a:rPr lang="en-US" dirty="0" smtClean="0"/>
              <a:t>,</a:t>
            </a:r>
            <a:r>
              <a:rPr lang="zh-CN" altLang="en-US" dirty="0" smtClean="0"/>
              <a:t>能力至上。</a:t>
            </a:r>
            <a:r>
              <a:rPr lang="en-US" dirty="0" smtClean="0"/>
              <a:t/>
            </a:r>
            <a:br>
              <a:rPr lang="en-US" dirty="0" smtClean="0"/>
            </a:br>
            <a:endParaRPr lang="zh-CN" altLang="en-US" dirty="0"/>
          </a:p>
        </p:txBody>
      </p:sp>
      <p:sp>
        <p:nvSpPr>
          <p:cNvPr id="2" name="灯片编号占位符 1"/>
          <p:cNvSpPr>
            <a:spLocks noGrp="1"/>
          </p:cNvSpPr>
          <p:nvPr>
            <p:ph type="sldNum" sz="quarter" idx="12"/>
          </p:nvPr>
        </p:nvSpPr>
        <p:spPr/>
        <p:txBody>
          <a:bodyPr/>
          <a:lstStyle/>
          <a:p>
            <a:fld id="{4C35DB68-B91D-49C9-8D91-E7D9BEE70847}" type="slidenum">
              <a:rPr lang="zh-CN" altLang="en-US" smtClean="0"/>
              <a:pPr/>
              <a:t>8</a:t>
            </a:fld>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428604"/>
            <a:ext cx="7772400" cy="5476896"/>
          </a:xfrm>
        </p:spPr>
        <p:txBody>
          <a:bodyPr/>
          <a:lstStyle/>
          <a:p>
            <a:pPr>
              <a:buNone/>
            </a:pPr>
            <a:r>
              <a:rPr lang="en-US" sz="2400" dirty="0" smtClean="0"/>
              <a:t> 1. </a:t>
            </a:r>
            <a:r>
              <a:rPr lang="zh-CN" altLang="en-US" sz="2400" dirty="0" smtClean="0"/>
              <a:t>把握英语高考改革的战略导向</a:t>
            </a:r>
            <a:r>
              <a:rPr lang="en-US" sz="2400" dirty="0" smtClean="0"/>
              <a:t>,</a:t>
            </a:r>
            <a:r>
              <a:rPr lang="zh-CN" altLang="en-US" sz="2400" dirty="0" smtClean="0"/>
              <a:t>发扬团结协作精神</a:t>
            </a:r>
            <a:r>
              <a:rPr lang="en-US" sz="2400" dirty="0" smtClean="0"/>
              <a:t/>
            </a:r>
            <a:br>
              <a:rPr lang="en-US" sz="2400" dirty="0" smtClean="0"/>
            </a:br>
            <a:r>
              <a:rPr lang="en-US" sz="2400" dirty="0" smtClean="0"/>
              <a:t>    </a:t>
            </a:r>
            <a:r>
              <a:rPr lang="zh-CN" altLang="en-US" sz="2400" dirty="0" smtClean="0"/>
              <a:t>认真分析近几年来高考英语试题</a:t>
            </a:r>
            <a:r>
              <a:rPr lang="en-US" sz="2400" dirty="0" smtClean="0"/>
              <a:t>,</a:t>
            </a:r>
            <a:r>
              <a:rPr lang="zh-CN" altLang="en-US" sz="2400" dirty="0" smtClean="0"/>
              <a:t>特别是分析全国各地高考试题</a:t>
            </a:r>
            <a:r>
              <a:rPr lang="en-US" sz="2400" dirty="0" smtClean="0"/>
              <a:t>,</a:t>
            </a:r>
            <a:r>
              <a:rPr lang="zh-CN" altLang="en-US" sz="2400" dirty="0" smtClean="0"/>
              <a:t>把握高考命题的走向</a:t>
            </a:r>
            <a:r>
              <a:rPr lang="en-US" sz="2400" dirty="0" smtClean="0"/>
              <a:t>,</a:t>
            </a:r>
          </a:p>
          <a:p>
            <a:pPr>
              <a:buNone/>
            </a:pPr>
            <a:r>
              <a:rPr lang="zh-CN" altLang="en-US" sz="2400" dirty="0" smtClean="0"/>
              <a:t>      认真分析</a:t>
            </a:r>
            <a:r>
              <a:rPr lang="en-US" altLang="zh-CN" sz="2400" dirty="0" smtClean="0"/>
              <a:t>《</a:t>
            </a:r>
            <a:r>
              <a:rPr lang="zh-CN" altLang="en-US" sz="2400" dirty="0" smtClean="0"/>
              <a:t>高中英语教学大纲</a:t>
            </a:r>
            <a:r>
              <a:rPr lang="en-US" altLang="zh-CN" sz="2400" dirty="0" smtClean="0"/>
              <a:t>》</a:t>
            </a:r>
            <a:r>
              <a:rPr lang="zh-CN" altLang="en-US" sz="2400" dirty="0" smtClean="0"/>
              <a:t>、</a:t>
            </a:r>
            <a:r>
              <a:rPr lang="en-US" altLang="zh-CN" sz="2400" dirty="0" smtClean="0"/>
              <a:t>《</a:t>
            </a:r>
            <a:r>
              <a:rPr lang="zh-CN" altLang="en-US" sz="2400" dirty="0" smtClean="0"/>
              <a:t>高考英语考试大纲</a:t>
            </a:r>
            <a:r>
              <a:rPr lang="en-US" altLang="zh-CN" sz="2400" dirty="0" smtClean="0"/>
              <a:t>》</a:t>
            </a:r>
            <a:r>
              <a:rPr lang="en-US" sz="2400" dirty="0" smtClean="0"/>
              <a:t>,</a:t>
            </a:r>
            <a:r>
              <a:rPr lang="zh-CN" altLang="en-US" sz="2400" dirty="0" smtClean="0"/>
              <a:t>深刻领会精神</a:t>
            </a:r>
            <a:r>
              <a:rPr lang="en-US" sz="2400" dirty="0" smtClean="0"/>
              <a:t>,</a:t>
            </a:r>
            <a:r>
              <a:rPr lang="zh-CN" altLang="en-US" sz="2400" dirty="0" smtClean="0"/>
              <a:t>充分理解这里行间的意思</a:t>
            </a:r>
            <a:r>
              <a:rPr lang="en-US" sz="2400" dirty="0" smtClean="0"/>
              <a:t>,</a:t>
            </a:r>
            <a:r>
              <a:rPr lang="zh-CN" altLang="en-US" sz="2400" dirty="0" smtClean="0"/>
              <a:t>捕捉今年高考信息</a:t>
            </a:r>
            <a:r>
              <a:rPr lang="en-US" sz="2400" dirty="0" smtClean="0"/>
              <a:t>,</a:t>
            </a:r>
            <a:r>
              <a:rPr lang="zh-CN" altLang="en-US" sz="2400" dirty="0" smtClean="0"/>
              <a:t>确定复习思路</a:t>
            </a:r>
            <a:r>
              <a:rPr lang="en-US" sz="2400" dirty="0" smtClean="0"/>
              <a:t>,</a:t>
            </a:r>
            <a:r>
              <a:rPr lang="zh-CN" altLang="en-US" sz="2400" dirty="0" smtClean="0"/>
              <a:t>做到心中一盘棋。</a:t>
            </a:r>
            <a:endParaRPr lang="en-US" altLang="zh-CN" sz="2400" dirty="0" smtClean="0"/>
          </a:p>
          <a:p>
            <a:pPr>
              <a:buNone/>
            </a:pPr>
            <a:r>
              <a:rPr lang="zh-CN" altLang="en-US" sz="2400" dirty="0" smtClean="0"/>
              <a:t>      充分发挥备课组功能</a:t>
            </a:r>
            <a:r>
              <a:rPr lang="en-US" sz="2400" dirty="0" smtClean="0"/>
              <a:t>,</a:t>
            </a:r>
            <a:r>
              <a:rPr lang="zh-CN" altLang="en-US" sz="2400" dirty="0" smtClean="0">
                <a:solidFill>
                  <a:srgbClr val="FFFF00"/>
                </a:solidFill>
              </a:rPr>
              <a:t>团结协作</a:t>
            </a:r>
            <a:r>
              <a:rPr lang="en-US" sz="2400" dirty="0" smtClean="0">
                <a:solidFill>
                  <a:srgbClr val="FFFF00"/>
                </a:solidFill>
              </a:rPr>
              <a:t>,</a:t>
            </a:r>
            <a:r>
              <a:rPr lang="zh-CN" altLang="en-US" sz="2400" dirty="0" smtClean="0">
                <a:solidFill>
                  <a:srgbClr val="FFFF00"/>
                </a:solidFill>
              </a:rPr>
              <a:t>统一内容</a:t>
            </a:r>
            <a:r>
              <a:rPr lang="en-US" sz="2400" dirty="0" smtClean="0">
                <a:solidFill>
                  <a:srgbClr val="FFFF00"/>
                </a:solidFill>
              </a:rPr>
              <a:t>,</a:t>
            </a:r>
            <a:r>
              <a:rPr lang="zh-CN" altLang="en-US" sz="2400" dirty="0" smtClean="0">
                <a:solidFill>
                  <a:srgbClr val="FFFF00"/>
                </a:solidFill>
              </a:rPr>
              <a:t>统一进度</a:t>
            </a:r>
            <a:r>
              <a:rPr lang="en-US" sz="2400" dirty="0" smtClean="0">
                <a:solidFill>
                  <a:srgbClr val="FFFF00"/>
                </a:solidFill>
              </a:rPr>
              <a:t>,</a:t>
            </a:r>
            <a:r>
              <a:rPr lang="zh-CN" altLang="en-US" sz="2400" dirty="0" smtClean="0">
                <a:solidFill>
                  <a:srgbClr val="FFFF00"/>
                </a:solidFill>
              </a:rPr>
              <a:t>统一行动</a:t>
            </a:r>
            <a:r>
              <a:rPr lang="en-US" sz="2400" dirty="0" smtClean="0">
                <a:solidFill>
                  <a:srgbClr val="FFFF00"/>
                </a:solidFill>
              </a:rPr>
              <a:t>,</a:t>
            </a:r>
            <a:r>
              <a:rPr lang="zh-CN" altLang="en-US" sz="2400" dirty="0" smtClean="0">
                <a:solidFill>
                  <a:srgbClr val="FFFF00"/>
                </a:solidFill>
              </a:rPr>
              <a:t>统一要求</a:t>
            </a:r>
            <a:r>
              <a:rPr lang="en-US" sz="2400" dirty="0" smtClean="0">
                <a:solidFill>
                  <a:srgbClr val="FFFF00"/>
                </a:solidFill>
              </a:rPr>
              <a:t>,</a:t>
            </a:r>
            <a:r>
              <a:rPr lang="zh-CN" altLang="en-US" sz="2400" dirty="0" smtClean="0">
                <a:solidFill>
                  <a:srgbClr val="FFFF00"/>
                </a:solidFill>
              </a:rPr>
              <a:t>统一资料</a:t>
            </a:r>
            <a:r>
              <a:rPr lang="en-US" sz="2400" dirty="0" smtClean="0">
                <a:solidFill>
                  <a:srgbClr val="FFFF00"/>
                </a:solidFill>
              </a:rPr>
              <a:t>,</a:t>
            </a:r>
            <a:r>
              <a:rPr lang="zh-CN" altLang="en-US" sz="2400" dirty="0" smtClean="0">
                <a:solidFill>
                  <a:srgbClr val="FFFF00"/>
                </a:solidFill>
              </a:rPr>
              <a:t>切忌单打一</a:t>
            </a:r>
            <a:r>
              <a:rPr lang="zh-CN" altLang="en-US" sz="2400" dirty="0" smtClean="0"/>
              <a:t>。发挥集体智慧</a:t>
            </a:r>
            <a:r>
              <a:rPr lang="en-US" sz="2400" dirty="0" smtClean="0"/>
              <a:t>,</a:t>
            </a:r>
            <a:r>
              <a:rPr lang="zh-CN" altLang="en-US" sz="2400" dirty="0" smtClean="0"/>
              <a:t>制订切实有效的复习计划</a:t>
            </a:r>
            <a:r>
              <a:rPr lang="en-US" sz="2400" dirty="0" smtClean="0"/>
              <a:t>,</a:t>
            </a:r>
            <a:r>
              <a:rPr lang="zh-CN" altLang="en-US" sz="2400" dirty="0" smtClean="0"/>
              <a:t>激活学生的创新思维</a:t>
            </a:r>
            <a:r>
              <a:rPr lang="en-US" sz="2400" dirty="0" smtClean="0"/>
              <a:t>,</a:t>
            </a:r>
            <a:r>
              <a:rPr lang="zh-CN" altLang="en-US" sz="2400" dirty="0" smtClean="0"/>
              <a:t>形成整体合力。集体备课给我们感触最深的是教师之间毫无保留的精诚合作</a:t>
            </a:r>
            <a:r>
              <a:rPr lang="en-US" sz="2400" dirty="0" smtClean="0"/>
              <a:t>,</a:t>
            </a:r>
            <a:r>
              <a:rPr lang="zh-CN" altLang="en-US" sz="2400" dirty="0" smtClean="0"/>
              <a:t>在智慧的碰撞中</a:t>
            </a:r>
            <a:r>
              <a:rPr lang="en-US" sz="2400" dirty="0" smtClean="0"/>
              <a:t>,</a:t>
            </a:r>
            <a:r>
              <a:rPr lang="zh-CN" altLang="en-US" sz="2400" dirty="0" smtClean="0"/>
              <a:t>教师整体素质和课堂教学的质量都大提高了</a:t>
            </a:r>
            <a:r>
              <a:rPr lang="zh-CN" altLang="en-US" sz="2400" dirty="0" smtClean="0">
                <a:solidFill>
                  <a:srgbClr val="FF0000"/>
                </a:solidFill>
              </a:rPr>
              <a:t>。</a:t>
            </a:r>
            <a:endParaRPr lang="zh-CN" altLang="en-US" sz="2400" dirty="0">
              <a:solidFill>
                <a:srgbClr val="FF0000"/>
              </a:solidFill>
            </a:endParaRPr>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9</a:t>
            </a:fld>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lstStyle/>
          <a:p>
            <a:pPr>
              <a:buNone/>
            </a:pPr>
            <a:r>
              <a:rPr lang="en-US" sz="2400" dirty="0" smtClean="0"/>
              <a:t> 2. </a:t>
            </a:r>
            <a:r>
              <a:rPr lang="zh-CN" altLang="en-US" sz="2400" dirty="0" smtClean="0"/>
              <a:t>以两纲、课本为本</a:t>
            </a:r>
            <a:r>
              <a:rPr lang="en-US" sz="2400" dirty="0" smtClean="0"/>
              <a:t>,</a:t>
            </a:r>
            <a:r>
              <a:rPr lang="zh-CN" altLang="en-US" sz="2400" dirty="0" smtClean="0"/>
              <a:t>狠抓词汇</a:t>
            </a:r>
            <a:r>
              <a:rPr lang="en-US" sz="2400" dirty="0" smtClean="0"/>
              <a:t>,</a:t>
            </a:r>
            <a:r>
              <a:rPr lang="zh-CN" altLang="en-US" sz="2400" dirty="0" smtClean="0"/>
              <a:t>培养词汇活用能力</a:t>
            </a:r>
            <a:r>
              <a:rPr lang="en-US" sz="2400" dirty="0" smtClean="0"/>
              <a:t/>
            </a:r>
            <a:br>
              <a:rPr lang="en-US" sz="2400" dirty="0" smtClean="0"/>
            </a:br>
            <a:r>
              <a:rPr lang="en-US" sz="2400" dirty="0" smtClean="0"/>
              <a:t>  </a:t>
            </a:r>
            <a:r>
              <a:rPr lang="zh-CN" altLang="en-US" sz="2400" dirty="0" smtClean="0"/>
              <a:t>  词汇是学生学好英语的基础</a:t>
            </a:r>
            <a:r>
              <a:rPr lang="en-US" sz="2400" dirty="0" smtClean="0"/>
              <a:t>,</a:t>
            </a:r>
            <a:r>
              <a:rPr lang="zh-CN" altLang="en-US" sz="2400" dirty="0" smtClean="0"/>
              <a:t>没有一定的词汇</a:t>
            </a:r>
            <a:r>
              <a:rPr lang="en-US" sz="2400" dirty="0" smtClean="0"/>
              <a:t>,</a:t>
            </a:r>
            <a:r>
              <a:rPr lang="zh-CN" altLang="en-US" sz="2400" dirty="0" smtClean="0"/>
              <a:t>要提高学生的英语能力是一句空话。</a:t>
            </a:r>
            <a:r>
              <a:rPr lang="zh-CN" altLang="en-US" sz="2400" dirty="0" smtClean="0">
                <a:solidFill>
                  <a:srgbClr val="FFFF00"/>
                </a:solidFill>
              </a:rPr>
              <a:t>词汇复习应贯穿于整个高三英语复习中。这一阶段重点是让学生强化</a:t>
            </a:r>
            <a:r>
              <a:rPr lang="en-US" sz="2400" dirty="0" smtClean="0">
                <a:solidFill>
                  <a:srgbClr val="FFFF00"/>
                </a:solidFill>
              </a:rPr>
              <a:t>记</a:t>
            </a:r>
            <a:r>
              <a:rPr lang="zh-CN" altLang="en-US" sz="2400" dirty="0" smtClean="0">
                <a:solidFill>
                  <a:srgbClr val="FFFF00"/>
                </a:solidFill>
              </a:rPr>
              <a:t>忆和灵活运用两纲词汇。虽然有少数学生的词汇掌握的已经差不多了</a:t>
            </a:r>
            <a:r>
              <a:rPr lang="en-US" sz="2400" dirty="0" smtClean="0">
                <a:solidFill>
                  <a:srgbClr val="FFFF00"/>
                </a:solidFill>
              </a:rPr>
              <a:t>,</a:t>
            </a:r>
            <a:r>
              <a:rPr lang="zh-CN" altLang="en-US" sz="2400" dirty="0" smtClean="0">
                <a:solidFill>
                  <a:srgbClr val="FFFF00"/>
                </a:solidFill>
              </a:rPr>
              <a:t>但活用词汇特别是常用词汇的能力尚有很大的欠缺。而且大多数学生的词汇仍掌握得不够牢固</a:t>
            </a:r>
            <a:r>
              <a:rPr lang="en-US" sz="2400" dirty="0" smtClean="0">
                <a:solidFill>
                  <a:srgbClr val="FFFF00"/>
                </a:solidFill>
              </a:rPr>
              <a:t>,</a:t>
            </a:r>
            <a:r>
              <a:rPr lang="zh-CN" altLang="en-US" sz="2400" dirty="0" smtClean="0">
                <a:solidFill>
                  <a:srgbClr val="FFFF00"/>
                </a:solidFill>
              </a:rPr>
              <a:t>在</a:t>
            </a:r>
            <a:r>
              <a:rPr lang="en-US" sz="2400" dirty="0" smtClean="0">
                <a:solidFill>
                  <a:srgbClr val="FFFF00"/>
                </a:solidFill>
              </a:rPr>
              <a:t>单</a:t>
            </a:r>
            <a:r>
              <a:rPr lang="zh-CN" altLang="en-US" sz="2400" dirty="0" smtClean="0">
                <a:solidFill>
                  <a:srgbClr val="FFFF00"/>
                </a:solidFill>
              </a:rPr>
              <a:t>词记忆上存在很大问题。</a:t>
            </a:r>
            <a:r>
              <a:rPr lang="zh-CN" altLang="en-US" sz="2400" dirty="0" smtClean="0"/>
              <a:t>因此指导学生科学地记忆词汇</a:t>
            </a:r>
            <a:r>
              <a:rPr lang="en-US" sz="2400" dirty="0" smtClean="0"/>
              <a:t>,</a:t>
            </a:r>
            <a:r>
              <a:rPr lang="zh-CN" altLang="en-US" sz="2400" dirty="0" smtClean="0"/>
              <a:t>搞好常用词汇的学习和运用</a:t>
            </a:r>
            <a:r>
              <a:rPr lang="en-US" sz="2400" dirty="0" smtClean="0"/>
              <a:t>,</a:t>
            </a:r>
            <a:r>
              <a:rPr lang="zh-CN" altLang="en-US" sz="2400" dirty="0" smtClean="0"/>
              <a:t> 仍是二轮复习中的重中之重。</a:t>
            </a:r>
            <a:endParaRPr lang="en-US" altLang="zh-CN" sz="2400" dirty="0" smtClean="0"/>
          </a:p>
          <a:p>
            <a:pPr>
              <a:buNone/>
            </a:pPr>
            <a:r>
              <a:rPr lang="zh-CN" altLang="en-US" sz="2400" dirty="0" smtClean="0"/>
              <a:t>                             ？</a:t>
            </a:r>
            <a:r>
              <a:rPr lang="en-US" dirty="0" smtClean="0"/>
              <a:t/>
            </a:r>
            <a:br>
              <a:rPr lang="en-US" dirty="0" smtClean="0"/>
            </a:br>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10</a:t>
            </a:fld>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571480"/>
            <a:ext cx="7772400" cy="5334020"/>
          </a:xfrm>
        </p:spPr>
        <p:txBody>
          <a:bodyPr>
            <a:normAutofit lnSpcReduction="10000"/>
          </a:bodyPr>
          <a:lstStyle/>
          <a:p>
            <a:pPr>
              <a:buNone/>
            </a:pPr>
            <a:r>
              <a:rPr lang="en-US" sz="2400" dirty="0" smtClean="0"/>
              <a:t>3. </a:t>
            </a:r>
            <a:r>
              <a:rPr lang="zh-CN" altLang="en-US" sz="2400" dirty="0" smtClean="0"/>
              <a:t>走出题海</a:t>
            </a:r>
            <a:r>
              <a:rPr lang="en-US" sz="2400" dirty="0" smtClean="0"/>
              <a:t/>
            </a:r>
            <a:br>
              <a:rPr lang="en-US" sz="2400" dirty="0" smtClean="0"/>
            </a:br>
            <a:r>
              <a:rPr lang="en-US" sz="2400" dirty="0" smtClean="0"/>
              <a:t>  </a:t>
            </a:r>
            <a:r>
              <a:rPr lang="zh-CN" altLang="en-US" sz="2400" dirty="0" smtClean="0">
                <a:solidFill>
                  <a:srgbClr val="FFFF00"/>
                </a:solidFill>
              </a:rPr>
              <a:t> 在复习备考过程中切忌以练促学和以考代教</a:t>
            </a:r>
            <a:r>
              <a:rPr lang="zh-CN" altLang="en-US" sz="2400" dirty="0" smtClean="0">
                <a:solidFill>
                  <a:srgbClr val="FF0000"/>
                </a:solidFill>
              </a:rPr>
              <a:t>。</a:t>
            </a:r>
            <a:r>
              <a:rPr lang="zh-CN" altLang="en-US" sz="2400" dirty="0" smtClean="0"/>
              <a:t>适当地组织一些有针对性的训练或考试的确可以起到反馈教学情况、了解学生学习状况、查漏补缺和调整教学步调的作用</a:t>
            </a:r>
            <a:r>
              <a:rPr lang="en-US" sz="2400" dirty="0" smtClean="0"/>
              <a:t>,</a:t>
            </a:r>
            <a:r>
              <a:rPr lang="zh-CN" altLang="en-US" sz="2400" dirty="0" smtClean="0">
                <a:solidFill>
                  <a:srgbClr val="FFFF00"/>
                </a:solidFill>
              </a:rPr>
              <a:t>但是对于基础较差的学生来说</a:t>
            </a:r>
            <a:r>
              <a:rPr lang="en-US" sz="2400" dirty="0" smtClean="0">
                <a:solidFill>
                  <a:srgbClr val="FFFF00"/>
                </a:solidFill>
              </a:rPr>
              <a:t>,</a:t>
            </a:r>
            <a:r>
              <a:rPr lang="zh-CN" altLang="en-US" sz="2400" dirty="0" smtClean="0">
                <a:solidFill>
                  <a:srgbClr val="FFFF00"/>
                </a:solidFill>
              </a:rPr>
              <a:t>频繁的训练和考试只会让他们逐步丧失自信</a:t>
            </a:r>
            <a:r>
              <a:rPr lang="en-US" sz="2400" dirty="0" smtClean="0">
                <a:solidFill>
                  <a:srgbClr val="FFFF00"/>
                </a:solidFill>
              </a:rPr>
              <a:t>,</a:t>
            </a:r>
            <a:r>
              <a:rPr lang="zh-CN" altLang="en-US" sz="2400" dirty="0" smtClean="0">
                <a:solidFill>
                  <a:srgbClr val="FFFF00"/>
                </a:solidFill>
              </a:rPr>
              <a:t>竟而产生厌学情绪。</a:t>
            </a:r>
            <a:r>
              <a:rPr lang="zh-CN" altLang="en-US" sz="2400" dirty="0" smtClean="0"/>
              <a:t>与此同时</a:t>
            </a:r>
            <a:r>
              <a:rPr lang="en-US" sz="2400" dirty="0" smtClean="0"/>
              <a:t>,</a:t>
            </a:r>
            <a:r>
              <a:rPr lang="zh-CN" altLang="en-US" sz="2400" dirty="0" smtClean="0"/>
              <a:t>这些差生消化落实基础知识包括记忆词汇的大好时光也随着一次次的考试付之东流。另外</a:t>
            </a:r>
            <a:r>
              <a:rPr lang="en-US" sz="2400" dirty="0" smtClean="0"/>
              <a:t>,</a:t>
            </a:r>
            <a:r>
              <a:rPr lang="zh-CN" altLang="en-US" sz="2400" dirty="0" smtClean="0"/>
              <a:t>按照英语学习规律</a:t>
            </a:r>
            <a:r>
              <a:rPr lang="en-US" sz="2400" dirty="0" smtClean="0"/>
              <a:t>,</a:t>
            </a:r>
            <a:r>
              <a:rPr lang="zh-CN" altLang="en-US" sz="2400" dirty="0" smtClean="0">
                <a:solidFill>
                  <a:srgbClr val="FFFF00"/>
                </a:solidFill>
              </a:rPr>
              <a:t>提高教学质量的重要一环是精选、精编复习练习</a:t>
            </a:r>
            <a:r>
              <a:rPr lang="en-US" sz="2400" dirty="0" smtClean="0">
                <a:solidFill>
                  <a:srgbClr val="FFFF00"/>
                </a:solidFill>
              </a:rPr>
              <a:t>,"</a:t>
            </a:r>
            <a:r>
              <a:rPr lang="zh-CN" altLang="en-US" sz="2400" dirty="0" smtClean="0">
                <a:solidFill>
                  <a:srgbClr val="FFFF00"/>
                </a:solidFill>
              </a:rPr>
              <a:t>题海战术</a:t>
            </a:r>
            <a:r>
              <a:rPr lang="en-US" sz="2400" dirty="0" smtClean="0">
                <a:solidFill>
                  <a:srgbClr val="FFFF00"/>
                </a:solidFill>
              </a:rPr>
              <a:t>"</a:t>
            </a:r>
            <a:r>
              <a:rPr lang="zh-CN" altLang="en-US" sz="2400" dirty="0" smtClean="0">
                <a:solidFill>
                  <a:srgbClr val="FFFF00"/>
                </a:solidFill>
              </a:rPr>
              <a:t>会造成大量的重复劳动</a:t>
            </a:r>
            <a:r>
              <a:rPr lang="en-US" sz="2400" dirty="0" smtClean="0">
                <a:solidFill>
                  <a:srgbClr val="FFFF00"/>
                </a:solidFill>
              </a:rPr>
              <a:t>,</a:t>
            </a:r>
            <a:r>
              <a:rPr lang="zh-CN" altLang="en-US" sz="2400" dirty="0" smtClean="0">
                <a:solidFill>
                  <a:srgbClr val="FFFF00"/>
                </a:solidFill>
              </a:rPr>
              <a:t>浪费学生宝贵的复习时间</a:t>
            </a:r>
            <a:r>
              <a:rPr lang="en-US" sz="2400" dirty="0" smtClean="0">
                <a:solidFill>
                  <a:srgbClr val="FFFF00"/>
                </a:solidFill>
              </a:rPr>
              <a:t>,</a:t>
            </a:r>
            <a:r>
              <a:rPr lang="zh-CN" altLang="en-US" sz="2400" dirty="0" smtClean="0">
                <a:solidFill>
                  <a:srgbClr val="FFFF00"/>
                </a:solidFill>
              </a:rPr>
              <a:t>而且收效甚微。</a:t>
            </a:r>
            <a:r>
              <a:rPr lang="zh-CN" altLang="en-US" sz="2400" dirty="0" smtClean="0"/>
              <a:t>在面对铺天盖地资料时</a:t>
            </a:r>
            <a:r>
              <a:rPr lang="en-US" sz="2400" dirty="0" smtClean="0"/>
              <a:t>,</a:t>
            </a:r>
            <a:r>
              <a:rPr lang="zh-CN" altLang="en-US" sz="2400" dirty="0" smtClean="0"/>
              <a:t>尤其是高考前的这两个月的时间内</a:t>
            </a:r>
            <a:r>
              <a:rPr lang="en-US" sz="2400" dirty="0" smtClean="0"/>
              <a:t>,</a:t>
            </a:r>
            <a:r>
              <a:rPr lang="zh-CN" altLang="en-US" sz="2400" dirty="0" smtClean="0"/>
              <a:t>全国各地的模拟试卷纷沓而来</a:t>
            </a:r>
            <a:r>
              <a:rPr lang="en-US" sz="2400" dirty="0" smtClean="0"/>
              <a:t>,</a:t>
            </a:r>
            <a:r>
              <a:rPr lang="zh-CN" altLang="en-US" sz="2400" dirty="0" smtClean="0"/>
              <a:t>我们老师要注意去粗取精</a:t>
            </a:r>
            <a:r>
              <a:rPr lang="en-US" sz="2400" dirty="0" smtClean="0"/>
              <a:t>,</a:t>
            </a:r>
            <a:r>
              <a:rPr lang="zh-CN" altLang="en-US" sz="2400" dirty="0" smtClean="0"/>
              <a:t>博采众长</a:t>
            </a:r>
            <a:r>
              <a:rPr lang="en-US" sz="2400" dirty="0" smtClean="0"/>
              <a:t>,</a:t>
            </a:r>
            <a:r>
              <a:rPr lang="zh-CN" altLang="en-US" sz="2400" dirty="0" smtClean="0"/>
              <a:t>为学生精心组织针对性强的训练题</a:t>
            </a:r>
            <a:r>
              <a:rPr lang="en-US" sz="2400" dirty="0" smtClean="0"/>
              <a:t>,</a:t>
            </a:r>
            <a:r>
              <a:rPr lang="zh-CN" altLang="en-US" sz="2400" dirty="0" smtClean="0"/>
              <a:t>切实减少考试次数</a:t>
            </a:r>
            <a:r>
              <a:rPr lang="en-US" sz="2400" dirty="0" smtClean="0"/>
              <a:t>,</a:t>
            </a:r>
            <a:r>
              <a:rPr lang="zh-CN" altLang="en-US" sz="2400" dirty="0" smtClean="0"/>
              <a:t>减轻学生的负担</a:t>
            </a:r>
            <a:r>
              <a:rPr lang="en-US" sz="2400" dirty="0" smtClean="0"/>
              <a:t>,</a:t>
            </a:r>
            <a:r>
              <a:rPr lang="zh-CN" altLang="en-US" sz="2400" dirty="0" smtClean="0"/>
              <a:t>把学生从茫茫题海中解放出来。</a:t>
            </a:r>
            <a:endParaRPr lang="zh-CN" altLang="en-US" sz="2400"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11</a:t>
            </a:fld>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500042"/>
            <a:ext cx="7772400" cy="5405458"/>
          </a:xfrm>
        </p:spPr>
        <p:txBody>
          <a:bodyPr/>
          <a:lstStyle/>
          <a:p>
            <a:pPr>
              <a:buNone/>
            </a:pPr>
            <a:r>
              <a:rPr lang="en-US" sz="2400" dirty="0" smtClean="0"/>
              <a:t>4. </a:t>
            </a:r>
            <a:r>
              <a:rPr lang="zh-CN" altLang="en-US" sz="2400" dirty="0" smtClean="0"/>
              <a:t>专项训练</a:t>
            </a:r>
            <a:r>
              <a:rPr lang="en-US" sz="2400" dirty="0" smtClean="0"/>
              <a:t/>
            </a:r>
            <a:br>
              <a:rPr lang="en-US" sz="2400" dirty="0" smtClean="0"/>
            </a:br>
            <a:r>
              <a:rPr lang="en-US" sz="2400" dirty="0" smtClean="0"/>
              <a:t>  </a:t>
            </a:r>
            <a:r>
              <a:rPr lang="zh-CN" altLang="en-US" sz="2400" dirty="0" smtClean="0"/>
              <a:t>专项训练旨在进一步巩固语法知识和综合能力的培养</a:t>
            </a:r>
            <a:r>
              <a:rPr lang="en-US" sz="2400" dirty="0" smtClean="0"/>
              <a:t>,</a:t>
            </a:r>
            <a:r>
              <a:rPr lang="zh-CN" altLang="en-US" sz="2400" dirty="0" smtClean="0"/>
              <a:t>具体分为语法专项和听、读、写专项。</a:t>
            </a:r>
            <a:r>
              <a:rPr lang="en-US" sz="2400" dirty="0" smtClean="0"/>
              <a:t/>
            </a:r>
            <a:br>
              <a:rPr lang="en-US" sz="2400" dirty="0" smtClean="0"/>
            </a:br>
            <a:r>
              <a:rPr lang="en-US" sz="2400" dirty="0" smtClean="0"/>
              <a:t>  </a:t>
            </a:r>
            <a:r>
              <a:rPr lang="zh-CN" altLang="en-US" sz="2400" dirty="0" smtClean="0"/>
              <a:t>①语法专项训练</a:t>
            </a:r>
            <a:r>
              <a:rPr lang="en-US" sz="2400" dirty="0" smtClean="0"/>
              <a:t>,</a:t>
            </a:r>
            <a:r>
              <a:rPr lang="zh-CN" altLang="en-US" sz="2400" dirty="0" smtClean="0"/>
              <a:t>固强补弱</a:t>
            </a:r>
            <a:r>
              <a:rPr lang="en-US" sz="2400" dirty="0" smtClean="0"/>
              <a:t/>
            </a:r>
            <a:br>
              <a:rPr lang="en-US" sz="2400" dirty="0" smtClean="0"/>
            </a:br>
            <a:r>
              <a:rPr lang="en-US" sz="2400" dirty="0" smtClean="0"/>
              <a:t>  </a:t>
            </a:r>
            <a:r>
              <a:rPr lang="zh-CN" altLang="en-US" sz="2400" dirty="0" smtClean="0"/>
              <a:t>重视基础语法乃是夯实学生基础知识的绝妙的方法。也是复习完成句子专题的切入点和载体。各种时态、语态在写作中必不可少</a:t>
            </a:r>
            <a:r>
              <a:rPr lang="en-US" sz="2400" dirty="0" smtClean="0"/>
              <a:t>,</a:t>
            </a:r>
            <a:r>
              <a:rPr lang="zh-CN" altLang="en-US" sz="2400" dirty="0" smtClean="0"/>
              <a:t>举足轻重。时态语态的掌握和运用为学好非谓语动词打下坚实基础。通过巧妙设置时态、语态、非谓语动词、名词性从句、状语从句、定语从句、倒装等习题</a:t>
            </a:r>
            <a:r>
              <a:rPr lang="en-US" sz="2400" dirty="0" smtClean="0"/>
              <a:t>,</a:t>
            </a:r>
            <a:r>
              <a:rPr lang="zh-CN" altLang="en-US" sz="2400" dirty="0" smtClean="0"/>
              <a:t>帮助学生总结、归纳</a:t>
            </a:r>
            <a:r>
              <a:rPr lang="en-US" sz="2400" dirty="0" smtClean="0"/>
              <a:t>,</a:t>
            </a:r>
            <a:r>
              <a:rPr lang="zh-CN" altLang="en-US" sz="2400" dirty="0" smtClean="0"/>
              <a:t>从而达到环环相扣</a:t>
            </a:r>
            <a:r>
              <a:rPr lang="en-US" sz="2400" dirty="0" smtClean="0"/>
              <a:t>,</a:t>
            </a:r>
            <a:r>
              <a:rPr lang="zh-CN" altLang="en-US" sz="2400" dirty="0" smtClean="0"/>
              <a:t>层层推进</a:t>
            </a:r>
            <a:r>
              <a:rPr lang="en-US" sz="2400" dirty="0" smtClean="0"/>
              <a:t>,</a:t>
            </a:r>
            <a:r>
              <a:rPr lang="zh-CN" altLang="en-US" sz="2400" dirty="0" smtClean="0"/>
              <a:t>扎扎实实。在实现知识的重温与巩固的同时</a:t>
            </a:r>
            <a:r>
              <a:rPr lang="en-US" sz="2400" dirty="0" smtClean="0"/>
              <a:t>,</a:t>
            </a:r>
            <a:r>
              <a:rPr lang="zh-CN" altLang="en-US" sz="2400" dirty="0" smtClean="0"/>
              <a:t>达到了知识系统化、网络化、板块化、深化以及知识的迁移。</a:t>
            </a:r>
            <a:r>
              <a:rPr lang="en-US" dirty="0" smtClean="0"/>
              <a:t/>
            </a:r>
            <a:br>
              <a:rPr lang="en-US" dirty="0" smtClean="0"/>
            </a:br>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12</a:t>
            </a:fld>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lstStyle/>
          <a:p>
            <a:pPr>
              <a:buNone/>
            </a:pPr>
            <a:r>
              <a:rPr lang="zh-CN" altLang="en-US" sz="2400" dirty="0" smtClean="0"/>
              <a:t> ②听读写专项训练</a:t>
            </a:r>
            <a:r>
              <a:rPr lang="en-US" sz="2400" dirty="0" smtClean="0"/>
              <a:t>,</a:t>
            </a:r>
            <a:r>
              <a:rPr lang="zh-CN" altLang="en-US" sz="2400" dirty="0" smtClean="0"/>
              <a:t>强化能力</a:t>
            </a:r>
            <a:r>
              <a:rPr lang="en-US" sz="2400" dirty="0" smtClean="0"/>
              <a:t/>
            </a:r>
            <a:br>
              <a:rPr lang="en-US" sz="2400" dirty="0" smtClean="0"/>
            </a:br>
            <a:r>
              <a:rPr lang="en-US" sz="2400" dirty="0" smtClean="0"/>
              <a:t>  </a:t>
            </a:r>
            <a:r>
              <a:rPr lang="zh-CN" altLang="en-US" sz="2400" dirty="0" smtClean="0"/>
              <a:t>听读写专项训练包括多项选择题、完形填空题、阅读理解题和书面表达。这一阶段</a:t>
            </a:r>
            <a:r>
              <a:rPr lang="en-US" sz="2400" dirty="0" smtClean="0"/>
              <a:t>,</a:t>
            </a:r>
            <a:r>
              <a:rPr lang="zh-CN" altLang="en-US" sz="2400" dirty="0" smtClean="0"/>
              <a:t>我们不仅要把握好学生的英语词汇、语法、句型结构这些语言关</a:t>
            </a:r>
            <a:r>
              <a:rPr lang="en-US" sz="2400" dirty="0" smtClean="0"/>
              <a:t>,</a:t>
            </a:r>
            <a:r>
              <a:rPr lang="zh-CN" altLang="en-US" sz="2400" dirty="0" smtClean="0"/>
              <a:t>而且还要对一些非语言知识因素加以指导</a:t>
            </a:r>
            <a:r>
              <a:rPr lang="en-US" sz="2400" dirty="0" smtClean="0"/>
              <a:t>,</a:t>
            </a:r>
            <a:r>
              <a:rPr lang="zh-CN" altLang="en-US" sz="2400" dirty="0" smtClean="0"/>
              <a:t>努力提高学生的听力水平以及在阅读时的逻辑推理力、猜测能力、概括能力和写作能力等。加强学生对解题的规范性、完整性、准确性和速度等的强化训练。同时老师还要重视对学生进行高考解题技巧的点拨和解题思路的提高</a:t>
            </a:r>
            <a:r>
              <a:rPr lang="en-US" sz="2400" dirty="0" smtClean="0"/>
              <a:t>,</a:t>
            </a:r>
            <a:r>
              <a:rPr lang="zh-CN" altLang="en-US" sz="2400" dirty="0" smtClean="0"/>
              <a:t>以期最大程度地提高学生的听读写能力。</a:t>
            </a:r>
            <a:r>
              <a:rPr lang="en-US" dirty="0" smtClean="0"/>
              <a:t/>
            </a:r>
            <a:br>
              <a:rPr lang="en-US" dirty="0" smtClean="0"/>
            </a:br>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13</a:t>
            </a:fld>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500042"/>
            <a:ext cx="7772400" cy="5405458"/>
          </a:xfrm>
        </p:spPr>
        <p:txBody>
          <a:bodyPr/>
          <a:lstStyle/>
          <a:p>
            <a:pPr latinLnBrk="1">
              <a:buNone/>
            </a:pPr>
            <a:r>
              <a:rPr lang="en-US" sz="2400" dirty="0" smtClean="0"/>
              <a:t> 5. </a:t>
            </a:r>
            <a:r>
              <a:rPr lang="zh-CN" altLang="en-US" sz="2400" dirty="0" smtClean="0"/>
              <a:t>综合训练</a:t>
            </a:r>
            <a:r>
              <a:rPr lang="en-US" sz="2400" dirty="0" smtClean="0"/>
              <a:t>,</a:t>
            </a:r>
            <a:r>
              <a:rPr lang="zh-CN" altLang="en-US" sz="2400" dirty="0" smtClean="0"/>
              <a:t>全面提高解题能力</a:t>
            </a:r>
            <a:r>
              <a:rPr lang="en-US" sz="2400" dirty="0" smtClean="0"/>
              <a:t/>
            </a:r>
            <a:br>
              <a:rPr lang="en-US" sz="2400" dirty="0" smtClean="0"/>
            </a:br>
            <a:r>
              <a:rPr lang="en-US" sz="2400" dirty="0" smtClean="0"/>
              <a:t>  </a:t>
            </a:r>
            <a:r>
              <a:rPr lang="zh-CN" altLang="en-US" sz="2400" dirty="0" smtClean="0"/>
              <a:t> 在最后一个月左右的时间里</a:t>
            </a:r>
            <a:r>
              <a:rPr lang="en-US" sz="2400" dirty="0" smtClean="0"/>
              <a:t>,</a:t>
            </a:r>
            <a:r>
              <a:rPr lang="zh-CN" altLang="en-US" sz="2400" dirty="0" smtClean="0"/>
              <a:t>结合外地信息和资料</a:t>
            </a:r>
            <a:r>
              <a:rPr lang="en-US" sz="2400" dirty="0" smtClean="0"/>
              <a:t>,</a:t>
            </a:r>
            <a:r>
              <a:rPr lang="zh-CN" altLang="en-US" sz="2400" dirty="0" smtClean="0"/>
              <a:t>精心编写八套在长度、难度都与高考试卷基本相同的试卷</a:t>
            </a:r>
            <a:r>
              <a:rPr lang="en-US" sz="2400" dirty="0" smtClean="0"/>
              <a:t>,</a:t>
            </a:r>
            <a:r>
              <a:rPr lang="zh-CN" altLang="en-US" sz="2400" dirty="0" smtClean="0"/>
              <a:t>让学生在规定时间内完成</a:t>
            </a:r>
            <a:r>
              <a:rPr lang="en-US" sz="2400" dirty="0" smtClean="0"/>
              <a:t>,</a:t>
            </a:r>
            <a:r>
              <a:rPr lang="zh-CN" altLang="en-US" sz="2400" dirty="0" smtClean="0"/>
              <a:t>提高学生的临场发挥能力和应试</a:t>
            </a:r>
            <a:r>
              <a:rPr lang="en-US" sz="2400" dirty="0" smtClean="0"/>
              <a:t>心</a:t>
            </a:r>
            <a:r>
              <a:rPr lang="zh-CN" altLang="en-US" sz="2400" dirty="0" smtClean="0"/>
              <a:t>理素质</a:t>
            </a:r>
            <a:r>
              <a:rPr lang="en-US" sz="2400" dirty="0" smtClean="0"/>
              <a:t>,</a:t>
            </a:r>
            <a:r>
              <a:rPr lang="zh-CN" altLang="en-US" sz="2400" dirty="0" smtClean="0"/>
              <a:t>提高解题技巧和熟练程度</a:t>
            </a:r>
            <a:r>
              <a:rPr lang="en-US" sz="2400" dirty="0" smtClean="0"/>
              <a:t>,</a:t>
            </a:r>
            <a:r>
              <a:rPr lang="zh-CN" altLang="en-US" sz="2400" dirty="0" smtClean="0"/>
              <a:t>合理地把握分配在各题上的时间</a:t>
            </a:r>
            <a:r>
              <a:rPr lang="en-US" sz="2400" dirty="0" smtClean="0"/>
              <a:t>,</a:t>
            </a:r>
            <a:r>
              <a:rPr lang="zh-CN" altLang="en-US" sz="2400" dirty="0" smtClean="0"/>
              <a:t>从而提高解理速度</a:t>
            </a:r>
            <a:r>
              <a:rPr lang="en-US" sz="2400" dirty="0" smtClean="0"/>
              <a:t>,</a:t>
            </a:r>
            <a:r>
              <a:rPr lang="zh-CN" altLang="en-US" sz="2400" dirty="0" smtClean="0"/>
              <a:t>进一步查漏补缺。</a:t>
            </a:r>
            <a:r>
              <a:rPr lang="zh-CN" altLang="en-US" sz="2400" dirty="0" smtClean="0">
                <a:solidFill>
                  <a:srgbClr val="FF0000"/>
                </a:solidFill>
              </a:rPr>
              <a:t>综合练习有发必收、有收必改、有改必讲</a:t>
            </a:r>
            <a:r>
              <a:rPr lang="en-US" sz="2400" dirty="0" smtClean="0">
                <a:solidFill>
                  <a:srgbClr val="FF0000"/>
                </a:solidFill>
              </a:rPr>
              <a:t>,</a:t>
            </a:r>
            <a:r>
              <a:rPr lang="zh-CN" altLang="en-US" sz="2400" dirty="0" smtClean="0"/>
              <a:t>把所有错题作为重点处理</a:t>
            </a:r>
            <a:r>
              <a:rPr lang="en-US" sz="2400" dirty="0" smtClean="0"/>
              <a:t>,</a:t>
            </a:r>
            <a:r>
              <a:rPr lang="zh-CN" altLang="en-US" sz="2400" dirty="0" smtClean="0"/>
              <a:t>多加解题方法的指导</a:t>
            </a:r>
            <a:r>
              <a:rPr lang="en-US" sz="2400" dirty="0" smtClean="0"/>
              <a:t>,</a:t>
            </a:r>
            <a:r>
              <a:rPr lang="zh-CN" altLang="en-US" sz="2400" dirty="0" smtClean="0"/>
              <a:t>排除一切非智力因素的干扰</a:t>
            </a:r>
            <a:r>
              <a:rPr lang="en-US" sz="2400" dirty="0" smtClean="0"/>
              <a:t>,</a:t>
            </a:r>
            <a:r>
              <a:rPr lang="zh-CN" altLang="en-US" sz="2400" dirty="0" smtClean="0"/>
              <a:t>全面提高英语语言运用的能力。</a:t>
            </a:r>
          </a:p>
          <a:p>
            <a:r>
              <a:rPr lang="en-US" dirty="0" smtClean="0"/>
              <a:t> </a:t>
            </a:r>
            <a:endParaRPr lang="zh-CN" altLang="en-US" dirty="0" smtClean="0"/>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14</a:t>
            </a:fld>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428604"/>
            <a:ext cx="7772400" cy="6000792"/>
          </a:xfrm>
        </p:spPr>
        <p:txBody>
          <a:bodyPr/>
          <a:lstStyle/>
          <a:p>
            <a:pPr>
              <a:buNone/>
            </a:pPr>
            <a:r>
              <a:rPr lang="zh-CN" altLang="en-US" sz="2400" b="1" dirty="0" smtClean="0">
                <a:latin typeface="黑体" pitchFamily="49" charset="-122"/>
                <a:ea typeface="黑体" pitchFamily="49" charset="-122"/>
              </a:rPr>
              <a:t>阅读理解</a:t>
            </a:r>
            <a:endParaRPr lang="en-US" altLang="zh-CN" sz="2400" dirty="0" smtClean="0">
              <a:latin typeface="黑体" pitchFamily="49" charset="-122"/>
              <a:ea typeface="黑体" pitchFamily="49" charset="-122"/>
            </a:endParaRPr>
          </a:p>
          <a:p>
            <a:pPr>
              <a:buNone/>
            </a:pPr>
            <a:r>
              <a:rPr lang="zh-CN" altLang="en-US" sz="2400" dirty="0" smtClean="0">
                <a:latin typeface="黑体" pitchFamily="49" charset="-122"/>
                <a:ea typeface="黑体" pitchFamily="49" charset="-122"/>
              </a:rPr>
              <a:t>六条要求：</a:t>
            </a:r>
          </a:p>
          <a:p>
            <a:pPr>
              <a:buNone/>
            </a:pPr>
            <a:r>
              <a:rPr lang="en-US" sz="2400" dirty="0" smtClean="0">
                <a:latin typeface="黑体" pitchFamily="49" charset="-122"/>
                <a:ea typeface="黑体" pitchFamily="49" charset="-122"/>
              </a:rPr>
              <a:t>1</a:t>
            </a:r>
            <a:r>
              <a:rPr lang="zh-CN" altLang="en-US" sz="2400" dirty="0" smtClean="0">
                <a:latin typeface="黑体" pitchFamily="49" charset="-122"/>
                <a:ea typeface="黑体" pitchFamily="49" charset="-122"/>
              </a:rPr>
              <a:t>、能迅速看准每一句的结构，找出主句的主语、谓语和宾语。</a:t>
            </a:r>
          </a:p>
          <a:p>
            <a:pPr>
              <a:buNone/>
            </a:pPr>
            <a:r>
              <a:rPr lang="en-US" sz="2400" dirty="0" smtClean="0">
                <a:latin typeface="黑体" pitchFamily="49" charset="-122"/>
                <a:ea typeface="黑体" pitchFamily="49" charset="-122"/>
              </a:rPr>
              <a:t>2</a:t>
            </a:r>
            <a:r>
              <a:rPr lang="zh-CN" altLang="en-US" sz="2400" dirty="0" smtClean="0">
                <a:latin typeface="黑体" pitchFamily="49" charset="-122"/>
                <a:ea typeface="黑体" pitchFamily="49" charset="-122"/>
              </a:rPr>
              <a:t>、有一定的词汇量和分辨词义词性的能力。</a:t>
            </a:r>
          </a:p>
          <a:p>
            <a:pPr>
              <a:buNone/>
            </a:pPr>
            <a:r>
              <a:rPr lang="en-US" sz="2400" dirty="0" smtClean="0">
                <a:latin typeface="黑体" pitchFamily="49" charset="-122"/>
                <a:ea typeface="黑体" pitchFamily="49" charset="-122"/>
              </a:rPr>
              <a:t>3</a:t>
            </a:r>
            <a:r>
              <a:rPr lang="zh-CN" altLang="en-US" sz="2400" dirty="0" smtClean="0">
                <a:latin typeface="黑体" pitchFamily="49" charset="-122"/>
                <a:ea typeface="黑体" pitchFamily="49" charset="-122"/>
              </a:rPr>
              <a:t>、能灵活运用所学过的语法和词汇知识，对影响意思理解的复合句、非谓语动词短语、关联词语、后置定语、省略、替代和跳跃等语言现象做出正确判断。</a:t>
            </a:r>
          </a:p>
          <a:p>
            <a:pPr>
              <a:buNone/>
            </a:pPr>
            <a:r>
              <a:rPr lang="en-US" sz="2400" dirty="0" smtClean="0">
                <a:latin typeface="黑体" pitchFamily="49" charset="-122"/>
                <a:ea typeface="黑体" pitchFamily="49" charset="-122"/>
              </a:rPr>
              <a:t>4</a:t>
            </a:r>
            <a:r>
              <a:rPr lang="zh-CN" altLang="en-US" sz="2400" dirty="0" smtClean="0">
                <a:latin typeface="黑体" pitchFamily="49" charset="-122"/>
                <a:ea typeface="黑体" pitchFamily="49" charset="-122"/>
              </a:rPr>
              <a:t>、有良好的思维能力。会边看边加工所得到的信息，从而做出正确的推理判断，综合概括，准确理解表面意思和深层含义。</a:t>
            </a:r>
          </a:p>
          <a:p>
            <a:pPr>
              <a:buNone/>
            </a:pPr>
            <a:r>
              <a:rPr lang="en-US" sz="2400" dirty="0" smtClean="0">
                <a:latin typeface="黑体" pitchFamily="49" charset="-122"/>
                <a:ea typeface="黑体" pitchFamily="49" charset="-122"/>
              </a:rPr>
              <a:t>5</a:t>
            </a:r>
            <a:r>
              <a:rPr lang="zh-CN" altLang="en-US" sz="2400" dirty="0" smtClean="0">
                <a:latin typeface="黑体" pitchFamily="49" charset="-122"/>
                <a:ea typeface="黑体" pitchFamily="49" charset="-122"/>
              </a:rPr>
              <a:t>、会精读，也会跳读和略读。</a:t>
            </a:r>
          </a:p>
          <a:p>
            <a:pPr>
              <a:buNone/>
            </a:pPr>
            <a:r>
              <a:rPr lang="en-US" sz="2400" dirty="0" smtClean="0">
                <a:latin typeface="黑体" pitchFamily="49" charset="-122"/>
                <a:ea typeface="黑体" pitchFamily="49" charset="-122"/>
              </a:rPr>
              <a:t>6</a:t>
            </a:r>
            <a:r>
              <a:rPr lang="zh-CN" altLang="en-US" sz="2400" dirty="0" smtClean="0">
                <a:latin typeface="黑体" pitchFamily="49" charset="-122"/>
                <a:ea typeface="黑体" pitchFamily="49" charset="-122"/>
              </a:rPr>
              <a:t>、具有相当的阅读实践经验和良好的语感及应有的异国文化知识。</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15</a:t>
            </a:fld>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285728"/>
            <a:ext cx="7772400" cy="5619772"/>
          </a:xfrm>
        </p:spPr>
        <p:txBody>
          <a:bodyPr/>
          <a:lstStyle/>
          <a:p>
            <a:pPr>
              <a:buNone/>
            </a:pPr>
            <a:r>
              <a:rPr lang="zh-CN" altLang="en-US" sz="2000" b="1" dirty="0" smtClean="0">
                <a:latin typeface="黑体" pitchFamily="49" charset="-122"/>
                <a:ea typeface="黑体" pitchFamily="49" charset="-122"/>
              </a:rPr>
              <a:t>备考注意</a:t>
            </a:r>
            <a:endParaRPr lang="zh-CN" altLang="en-US" sz="2000" dirty="0" smtClean="0">
              <a:latin typeface="黑体" pitchFamily="49" charset="-122"/>
              <a:ea typeface="黑体" pitchFamily="49" charset="-122"/>
            </a:endParaRPr>
          </a:p>
          <a:p>
            <a:pPr>
              <a:buNone/>
            </a:pPr>
            <a:r>
              <a:rPr lang="en-US" sz="2000" b="1" dirty="0" smtClean="0">
                <a:latin typeface="黑体" pitchFamily="49" charset="-122"/>
                <a:ea typeface="黑体" pitchFamily="49" charset="-122"/>
              </a:rPr>
              <a:t> </a:t>
            </a:r>
            <a:r>
              <a:rPr lang="en-US" sz="2000" dirty="0" smtClean="0">
                <a:latin typeface="黑体" pitchFamily="49" charset="-122"/>
                <a:ea typeface="黑体" pitchFamily="49" charset="-122"/>
              </a:rPr>
              <a:t> </a:t>
            </a:r>
            <a:r>
              <a:rPr lang="zh-CN" altLang="en-US" sz="2000" dirty="0" smtClean="0">
                <a:latin typeface="黑体" pitchFamily="49" charset="-122"/>
                <a:ea typeface="黑体" pitchFamily="49" charset="-122"/>
              </a:rPr>
              <a:t>提高阅读理解能力应注意以下八点：</a:t>
            </a:r>
          </a:p>
          <a:p>
            <a:pPr>
              <a:buNone/>
            </a:pPr>
            <a:r>
              <a:rPr lang="en-US" sz="2000" dirty="0" smtClean="0">
                <a:latin typeface="黑体" pitchFamily="49" charset="-122"/>
                <a:ea typeface="黑体" pitchFamily="49" charset="-122"/>
              </a:rPr>
              <a:t>  1. </a:t>
            </a:r>
            <a:r>
              <a:rPr lang="zh-CN" altLang="en-US" sz="2000" dirty="0" smtClean="0">
                <a:latin typeface="黑体" pitchFamily="49" charset="-122"/>
                <a:ea typeface="黑体" pitchFamily="49" charset="-122"/>
              </a:rPr>
              <a:t>保证一定的阅读量，每天</a:t>
            </a:r>
            <a:r>
              <a:rPr lang="en-US" sz="2000" dirty="0" smtClean="0">
                <a:latin typeface="黑体" pitchFamily="49" charset="-122"/>
                <a:ea typeface="黑体" pitchFamily="49" charset="-122"/>
              </a:rPr>
              <a:t>2-4</a:t>
            </a:r>
            <a:r>
              <a:rPr lang="zh-CN" altLang="en-US" sz="2000" dirty="0" smtClean="0">
                <a:latin typeface="黑体" pitchFamily="49" charset="-122"/>
                <a:ea typeface="黑体" pitchFamily="49" charset="-122"/>
              </a:rPr>
              <a:t>篇。</a:t>
            </a:r>
          </a:p>
          <a:p>
            <a:pPr>
              <a:buNone/>
            </a:pPr>
            <a:r>
              <a:rPr lang="en-US" sz="2000" dirty="0" smtClean="0">
                <a:latin typeface="黑体" pitchFamily="49" charset="-122"/>
                <a:ea typeface="黑体" pitchFamily="49" charset="-122"/>
              </a:rPr>
              <a:t>  2. </a:t>
            </a:r>
            <a:r>
              <a:rPr lang="zh-CN" altLang="en-US" sz="2000" dirty="0" smtClean="0">
                <a:latin typeface="黑体" pitchFamily="49" charset="-122"/>
                <a:ea typeface="黑体" pitchFamily="49" charset="-122"/>
              </a:rPr>
              <a:t>有精读有泛读，不要篇篇都仔细看。</a:t>
            </a:r>
          </a:p>
          <a:p>
            <a:pPr>
              <a:buNone/>
            </a:pPr>
            <a:r>
              <a:rPr lang="en-US" sz="2000" dirty="0" smtClean="0">
                <a:latin typeface="黑体" pitchFamily="49" charset="-122"/>
                <a:ea typeface="黑体" pitchFamily="49" charset="-122"/>
              </a:rPr>
              <a:t>  3. </a:t>
            </a:r>
            <a:r>
              <a:rPr lang="zh-CN" altLang="en-US" sz="2000" dirty="0" smtClean="0">
                <a:latin typeface="黑体" pitchFamily="49" charset="-122"/>
                <a:ea typeface="黑体" pitchFamily="49" charset="-122"/>
              </a:rPr>
              <a:t>精读应以读近几年各地高考试题为主，因为它们才代表了高考</a:t>
            </a:r>
            <a:endParaRPr lang="en-US" altLang="zh-CN" sz="2000" dirty="0" smtClean="0">
              <a:latin typeface="黑体" pitchFamily="49" charset="-122"/>
              <a:ea typeface="黑体" pitchFamily="49" charset="-122"/>
            </a:endParaRPr>
          </a:p>
          <a:p>
            <a:pPr>
              <a:buNone/>
            </a:pPr>
            <a:r>
              <a:rPr lang="en-US" altLang="zh-CN" sz="2000" dirty="0" smtClean="0">
                <a:latin typeface="黑体" pitchFamily="49" charset="-122"/>
                <a:ea typeface="黑体" pitchFamily="49" charset="-122"/>
              </a:rPr>
              <a:t>     </a:t>
            </a:r>
            <a:r>
              <a:rPr lang="zh-CN" altLang="en-US" sz="2000" dirty="0" smtClean="0">
                <a:latin typeface="黑体" pitchFamily="49" charset="-122"/>
                <a:ea typeface="黑体" pitchFamily="49" charset="-122"/>
              </a:rPr>
              <a:t>命题的真髓。</a:t>
            </a:r>
          </a:p>
          <a:p>
            <a:pPr>
              <a:buNone/>
            </a:pPr>
            <a:r>
              <a:rPr lang="en-US" sz="2000" dirty="0" smtClean="0">
                <a:latin typeface="黑体" pitchFamily="49" charset="-122"/>
                <a:ea typeface="黑体" pitchFamily="49" charset="-122"/>
              </a:rPr>
              <a:t>  4. </a:t>
            </a:r>
            <a:r>
              <a:rPr lang="zh-CN" altLang="en-US" sz="2000" dirty="0" smtClean="0">
                <a:latin typeface="黑体" pitchFamily="49" charset="-122"/>
                <a:ea typeface="黑体" pitchFamily="49" charset="-122"/>
              </a:rPr>
              <a:t>精读时应适当练习句子成分分析，这是一个基本功。</a:t>
            </a:r>
          </a:p>
          <a:p>
            <a:pPr>
              <a:buNone/>
            </a:pPr>
            <a:r>
              <a:rPr lang="en-US" sz="2000" dirty="0" smtClean="0">
                <a:latin typeface="黑体" pitchFamily="49" charset="-122"/>
                <a:ea typeface="黑体" pitchFamily="49" charset="-122"/>
              </a:rPr>
              <a:t>  5. </a:t>
            </a:r>
            <a:r>
              <a:rPr lang="zh-CN" altLang="en-US" sz="2000" dirty="0" smtClean="0">
                <a:latin typeface="黑体" pitchFamily="49" charset="-122"/>
                <a:ea typeface="黑体" pitchFamily="49" charset="-122"/>
              </a:rPr>
              <a:t>精读时还要注意词义词性的辨别，后置定语，连接词语以及由</a:t>
            </a:r>
            <a:endParaRPr lang="en-US" altLang="zh-CN" sz="2000" dirty="0" smtClean="0">
              <a:latin typeface="黑体" pitchFamily="49" charset="-122"/>
              <a:ea typeface="黑体" pitchFamily="49" charset="-122"/>
            </a:endParaRPr>
          </a:p>
          <a:p>
            <a:pPr>
              <a:buNone/>
            </a:pPr>
            <a:r>
              <a:rPr lang="en-US" altLang="zh-CN" sz="2000" dirty="0" smtClean="0">
                <a:latin typeface="黑体" pitchFamily="49" charset="-122"/>
                <a:ea typeface="黑体" pitchFamily="49" charset="-122"/>
              </a:rPr>
              <a:t>     </a:t>
            </a:r>
            <a:r>
              <a:rPr lang="zh-CN" altLang="en-US" sz="2000" dirty="0" smtClean="0">
                <a:latin typeface="黑体" pitchFamily="49" charset="-122"/>
                <a:ea typeface="黑体" pitchFamily="49" charset="-122"/>
              </a:rPr>
              <a:t>动词形式变化反映的句意的变化。</a:t>
            </a:r>
          </a:p>
          <a:p>
            <a:pPr>
              <a:buNone/>
            </a:pPr>
            <a:r>
              <a:rPr lang="en-US" sz="2000" dirty="0" smtClean="0">
                <a:latin typeface="黑体" pitchFamily="49" charset="-122"/>
                <a:ea typeface="黑体" pitchFamily="49" charset="-122"/>
              </a:rPr>
              <a:t>  6. </a:t>
            </a:r>
            <a:r>
              <a:rPr lang="zh-CN" altLang="en-US" sz="2000" dirty="0" smtClean="0">
                <a:latin typeface="黑体" pitchFamily="49" charset="-122"/>
                <a:ea typeface="黑体" pitchFamily="49" charset="-122"/>
              </a:rPr>
              <a:t>考前练限时阅读，</a:t>
            </a:r>
            <a:r>
              <a:rPr lang="en-US" sz="2000" dirty="0" smtClean="0">
                <a:latin typeface="黑体" pitchFamily="49" charset="-122"/>
                <a:ea typeface="黑体" pitchFamily="49" charset="-122"/>
              </a:rPr>
              <a:t>35</a:t>
            </a:r>
            <a:r>
              <a:rPr lang="zh-CN" altLang="en-US" sz="2000" dirty="0" smtClean="0">
                <a:latin typeface="黑体" pitchFamily="49" charset="-122"/>
                <a:ea typeface="黑体" pitchFamily="49" charset="-122"/>
              </a:rPr>
              <a:t>分钟完成</a:t>
            </a:r>
            <a:r>
              <a:rPr lang="en-US" sz="2000" dirty="0" smtClean="0">
                <a:latin typeface="黑体" pitchFamily="49" charset="-122"/>
                <a:ea typeface="黑体" pitchFamily="49" charset="-122"/>
              </a:rPr>
              <a:t>5</a:t>
            </a:r>
            <a:r>
              <a:rPr lang="zh-CN" altLang="en-US" sz="2000" dirty="0" smtClean="0">
                <a:latin typeface="黑体" pitchFamily="49" charset="-122"/>
                <a:ea typeface="黑体" pitchFamily="49" charset="-122"/>
              </a:rPr>
              <a:t>篇总词数约</a:t>
            </a:r>
            <a:r>
              <a:rPr lang="en-US" sz="2000" dirty="0" smtClean="0">
                <a:latin typeface="黑体" pitchFamily="49" charset="-122"/>
                <a:ea typeface="黑体" pitchFamily="49" charset="-122"/>
              </a:rPr>
              <a:t>2000</a:t>
            </a:r>
            <a:r>
              <a:rPr lang="zh-CN" altLang="en-US" sz="2000" dirty="0" smtClean="0">
                <a:latin typeface="黑体" pitchFamily="49" charset="-122"/>
                <a:ea typeface="黑体" pitchFamily="49" charset="-122"/>
              </a:rPr>
              <a:t>的各类文章。</a:t>
            </a:r>
          </a:p>
          <a:p>
            <a:pPr>
              <a:buNone/>
            </a:pPr>
            <a:r>
              <a:rPr lang="en-US" sz="2000" dirty="0" smtClean="0">
                <a:latin typeface="黑体" pitchFamily="49" charset="-122"/>
                <a:ea typeface="黑体" pitchFamily="49" charset="-122"/>
              </a:rPr>
              <a:t>  7. </a:t>
            </a:r>
            <a:r>
              <a:rPr lang="zh-CN" altLang="en-US" sz="2000" dirty="0" smtClean="0">
                <a:latin typeface="黑体" pitchFamily="49" charset="-122"/>
                <a:ea typeface="黑体" pitchFamily="49" charset="-122"/>
              </a:rPr>
              <a:t>注意总结六类问题的答题规律。</a:t>
            </a:r>
          </a:p>
          <a:p>
            <a:pPr>
              <a:buNone/>
            </a:pPr>
            <a:r>
              <a:rPr lang="en-US" sz="2000" dirty="0" smtClean="0">
                <a:latin typeface="黑体" pitchFamily="49" charset="-122"/>
                <a:ea typeface="黑体" pitchFamily="49" charset="-122"/>
              </a:rPr>
              <a:t>  8. </a:t>
            </a:r>
            <a:r>
              <a:rPr lang="zh-CN" altLang="en-US" sz="2000" dirty="0" smtClean="0">
                <a:latin typeface="黑体" pitchFamily="49" charset="-122"/>
                <a:ea typeface="黑体" pitchFamily="49" charset="-122"/>
              </a:rPr>
              <a:t>除掌握高考词汇表上的单词外，还应掌握考纲要求的构词法知</a:t>
            </a:r>
            <a:endParaRPr lang="en-US" altLang="zh-CN" sz="2000" dirty="0" smtClean="0">
              <a:latin typeface="黑体" pitchFamily="49" charset="-122"/>
              <a:ea typeface="黑体" pitchFamily="49" charset="-122"/>
            </a:endParaRPr>
          </a:p>
          <a:p>
            <a:pPr>
              <a:buNone/>
            </a:pPr>
            <a:r>
              <a:rPr lang="en-US" altLang="zh-CN" sz="2000" dirty="0" smtClean="0">
                <a:latin typeface="黑体" pitchFamily="49" charset="-122"/>
                <a:ea typeface="黑体" pitchFamily="49" charset="-122"/>
              </a:rPr>
              <a:t>     </a:t>
            </a:r>
            <a:r>
              <a:rPr lang="zh-CN" altLang="en-US" sz="2000" dirty="0" smtClean="0">
                <a:latin typeface="黑体" pitchFamily="49" charset="-122"/>
                <a:ea typeface="黑体" pitchFamily="49" charset="-122"/>
              </a:rPr>
              <a:t>识。</a:t>
            </a:r>
            <a:endParaRPr lang="zh-CN" altLang="en-US" sz="2000" dirty="0">
              <a:latin typeface="黑体" pitchFamily="49" charset="-122"/>
              <a:ea typeface="黑体" pitchFamily="49" charset="-122"/>
            </a:endParaRPr>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16</a:t>
            </a:fld>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500042"/>
            <a:ext cx="7772400" cy="5405458"/>
          </a:xfrm>
        </p:spPr>
        <p:txBody>
          <a:bodyPr/>
          <a:lstStyle/>
          <a:p>
            <a:pPr>
              <a:buNone/>
            </a:pPr>
            <a:r>
              <a:rPr lang="zh-CN" altLang="en-US" b="1" dirty="0" smtClean="0">
                <a:latin typeface="黑体" pitchFamily="49" charset="-122"/>
                <a:ea typeface="黑体" pitchFamily="49" charset="-122"/>
              </a:rPr>
              <a:t>完形填空</a:t>
            </a:r>
            <a:endParaRPr lang="zh-CN" altLang="en-US" dirty="0" smtClean="0">
              <a:latin typeface="黑体" pitchFamily="49" charset="-122"/>
              <a:ea typeface="黑体" pitchFamily="49" charset="-122"/>
            </a:endParaRPr>
          </a:p>
          <a:p>
            <a:pPr>
              <a:buNone/>
            </a:pPr>
            <a:r>
              <a:rPr lang="en-US" b="1" dirty="0" smtClean="0">
                <a:latin typeface="黑体" pitchFamily="49" charset="-122"/>
                <a:ea typeface="黑体" pitchFamily="49" charset="-122"/>
              </a:rPr>
              <a:t>1. </a:t>
            </a:r>
            <a:r>
              <a:rPr lang="zh-CN" altLang="en-US" b="1" dirty="0" smtClean="0">
                <a:latin typeface="黑体" pitchFamily="49" charset="-122"/>
                <a:ea typeface="黑体" pitchFamily="49" charset="-122"/>
              </a:rPr>
              <a:t>记叙文</a:t>
            </a:r>
            <a:endParaRPr lang="zh-CN" altLang="en-US" dirty="0" smtClean="0">
              <a:latin typeface="黑体" pitchFamily="49" charset="-122"/>
              <a:ea typeface="黑体" pitchFamily="49" charset="-122"/>
            </a:endParaRPr>
          </a:p>
          <a:p>
            <a:pPr>
              <a:buNone/>
            </a:pPr>
            <a:r>
              <a:rPr lang="en-US" b="1" dirty="0" smtClean="0">
                <a:latin typeface="黑体" pitchFamily="49" charset="-122"/>
                <a:ea typeface="黑体" pitchFamily="49" charset="-122"/>
              </a:rPr>
              <a:t>2. </a:t>
            </a:r>
            <a:r>
              <a:rPr lang="zh-CN" altLang="en-US" b="1" dirty="0" smtClean="0">
                <a:latin typeface="黑体" pitchFamily="49" charset="-122"/>
                <a:ea typeface="黑体" pitchFamily="49" charset="-122"/>
              </a:rPr>
              <a:t>夹叙夹议</a:t>
            </a:r>
            <a:endParaRPr lang="zh-CN" altLang="en-US" dirty="0" smtClean="0">
              <a:latin typeface="黑体" pitchFamily="49" charset="-122"/>
              <a:ea typeface="黑体" pitchFamily="49" charset="-122"/>
            </a:endParaRPr>
          </a:p>
          <a:p>
            <a:pPr>
              <a:buNone/>
            </a:pPr>
            <a:r>
              <a:rPr lang="en-US" dirty="0" smtClean="0">
                <a:latin typeface="黑体" pitchFamily="49" charset="-122"/>
                <a:ea typeface="黑体" pitchFamily="49" charset="-122"/>
              </a:rPr>
              <a:t>   </a:t>
            </a:r>
            <a:r>
              <a:rPr lang="zh-CN" altLang="en-US" dirty="0" smtClean="0">
                <a:latin typeface="黑体" pitchFamily="49" charset="-122"/>
                <a:ea typeface="黑体" pitchFamily="49" charset="-122"/>
              </a:rPr>
              <a:t>关键是注意逻辑。</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17</a:t>
            </a:fld>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lstStyle/>
          <a:p>
            <a:pPr>
              <a:buNone/>
            </a:pPr>
            <a:r>
              <a:rPr lang="zh-CN" altLang="en-US" b="1" dirty="0" smtClean="0">
                <a:latin typeface="黑体" pitchFamily="49" charset="-122"/>
                <a:ea typeface="黑体" pitchFamily="49" charset="-122"/>
              </a:rPr>
              <a:t>关于语法填空</a:t>
            </a:r>
            <a:endParaRPr lang="zh-CN" altLang="en-US" dirty="0" smtClean="0">
              <a:latin typeface="黑体" pitchFamily="49" charset="-122"/>
              <a:ea typeface="黑体" pitchFamily="49" charset="-122"/>
            </a:endParaRPr>
          </a:p>
          <a:p>
            <a:pPr>
              <a:buNone/>
            </a:pPr>
            <a:r>
              <a:rPr lang="zh-CN" altLang="en-US" dirty="0" smtClean="0">
                <a:latin typeface="黑体" pitchFamily="49" charset="-122"/>
                <a:ea typeface="黑体" pitchFamily="49" charset="-122"/>
              </a:rPr>
              <a:t>    从</a:t>
            </a:r>
            <a:r>
              <a:rPr lang="en-US" dirty="0" smtClean="0">
                <a:latin typeface="黑体" pitchFamily="49" charset="-122"/>
                <a:ea typeface="黑体" pitchFamily="49" charset="-122"/>
              </a:rPr>
              <a:t>2014</a:t>
            </a:r>
            <a:r>
              <a:rPr lang="zh-CN" altLang="en-US" dirty="0" smtClean="0">
                <a:latin typeface="黑体" pitchFamily="49" charset="-122"/>
                <a:ea typeface="黑体" pitchFamily="49" charset="-122"/>
              </a:rPr>
              <a:t>年和</a:t>
            </a:r>
            <a:r>
              <a:rPr lang="en-US" dirty="0" smtClean="0">
                <a:latin typeface="黑体" pitchFamily="49" charset="-122"/>
                <a:ea typeface="黑体" pitchFamily="49" charset="-122"/>
              </a:rPr>
              <a:t>2015</a:t>
            </a:r>
            <a:r>
              <a:rPr lang="zh-CN" altLang="en-US" dirty="0" smtClean="0">
                <a:latin typeface="黑体" pitchFamily="49" charset="-122"/>
                <a:ea typeface="黑体" pitchFamily="49" charset="-122"/>
              </a:rPr>
              <a:t>年题目设置可以看出，</a:t>
            </a:r>
            <a:endParaRPr lang="en-US" altLang="zh-CN" dirty="0" smtClean="0">
              <a:latin typeface="黑体" pitchFamily="49" charset="-122"/>
              <a:ea typeface="黑体" pitchFamily="49" charset="-122"/>
            </a:endParaRPr>
          </a:p>
          <a:p>
            <a:pPr>
              <a:buNone/>
            </a:pPr>
            <a:r>
              <a:rPr lang="zh-CN" altLang="en-US" dirty="0" smtClean="0">
                <a:latin typeface="黑体" pitchFamily="49" charset="-122"/>
                <a:ea typeface="黑体" pitchFamily="49" charset="-122"/>
              </a:rPr>
              <a:t>检查的项目主要集中在：</a:t>
            </a:r>
          </a:p>
          <a:p>
            <a:pPr>
              <a:buNone/>
            </a:pPr>
            <a:r>
              <a:rPr lang="en-US" dirty="0" smtClean="0">
                <a:latin typeface="黑体" pitchFamily="49" charset="-122"/>
                <a:ea typeface="黑体" pitchFamily="49" charset="-122"/>
              </a:rPr>
              <a:t>1. </a:t>
            </a:r>
            <a:r>
              <a:rPr lang="zh-CN" altLang="en-US" dirty="0" smtClean="0">
                <a:latin typeface="黑体" pitchFamily="49" charset="-122"/>
                <a:ea typeface="黑体" pitchFamily="49" charset="-122"/>
              </a:rPr>
              <a:t>动词时态</a:t>
            </a:r>
          </a:p>
          <a:p>
            <a:pPr>
              <a:buNone/>
            </a:pPr>
            <a:r>
              <a:rPr lang="en-US" dirty="0" smtClean="0">
                <a:latin typeface="黑体" pitchFamily="49" charset="-122"/>
                <a:ea typeface="黑体" pitchFamily="49" charset="-122"/>
              </a:rPr>
              <a:t>2. </a:t>
            </a:r>
            <a:r>
              <a:rPr lang="zh-CN" altLang="en-US" dirty="0" smtClean="0">
                <a:latin typeface="黑体" pitchFamily="49" charset="-122"/>
                <a:ea typeface="黑体" pitchFamily="49" charset="-122"/>
              </a:rPr>
              <a:t>介词</a:t>
            </a:r>
          </a:p>
          <a:p>
            <a:pPr>
              <a:buNone/>
            </a:pPr>
            <a:r>
              <a:rPr lang="en-US" dirty="0" smtClean="0">
                <a:latin typeface="黑体" pitchFamily="49" charset="-122"/>
                <a:ea typeface="黑体" pitchFamily="49" charset="-122"/>
              </a:rPr>
              <a:t>3. </a:t>
            </a:r>
            <a:r>
              <a:rPr lang="zh-CN" altLang="en-US" dirty="0" smtClean="0">
                <a:latin typeface="黑体" pitchFamily="49" charset="-122"/>
                <a:ea typeface="黑体" pitchFamily="49" charset="-122"/>
              </a:rPr>
              <a:t>代词</a:t>
            </a:r>
          </a:p>
          <a:p>
            <a:pPr>
              <a:buNone/>
            </a:pPr>
            <a:r>
              <a:rPr lang="en-US" dirty="0" smtClean="0">
                <a:latin typeface="黑体" pitchFamily="49" charset="-122"/>
                <a:ea typeface="黑体" pitchFamily="49" charset="-122"/>
              </a:rPr>
              <a:t>4. </a:t>
            </a:r>
            <a:r>
              <a:rPr lang="zh-CN" altLang="en-US" dirty="0" smtClean="0">
                <a:latin typeface="黑体" pitchFamily="49" charset="-122"/>
                <a:ea typeface="黑体" pitchFamily="49" charset="-122"/>
              </a:rPr>
              <a:t>非谓语动词</a:t>
            </a:r>
          </a:p>
          <a:p>
            <a:pPr>
              <a:buNone/>
            </a:pPr>
            <a:r>
              <a:rPr lang="en-US" dirty="0" smtClean="0">
                <a:latin typeface="黑体" pitchFamily="49" charset="-122"/>
                <a:ea typeface="黑体" pitchFamily="49" charset="-122"/>
              </a:rPr>
              <a:t>5. </a:t>
            </a:r>
            <a:r>
              <a:rPr lang="zh-CN" altLang="en-US" dirty="0" smtClean="0">
                <a:latin typeface="黑体" pitchFamily="49" charset="-122"/>
                <a:ea typeface="黑体" pitchFamily="49" charset="-122"/>
              </a:rPr>
              <a:t>名词单复数</a:t>
            </a:r>
          </a:p>
          <a:p>
            <a:pPr>
              <a:buNone/>
            </a:pPr>
            <a:r>
              <a:rPr lang="en-US" dirty="0" smtClean="0">
                <a:latin typeface="黑体" pitchFamily="49" charset="-122"/>
                <a:ea typeface="黑体" pitchFamily="49" charset="-122"/>
              </a:rPr>
              <a:t>6. </a:t>
            </a:r>
            <a:r>
              <a:rPr lang="zh-CN" altLang="en-US" dirty="0" smtClean="0">
                <a:latin typeface="黑体" pitchFamily="49" charset="-122"/>
                <a:ea typeface="黑体" pitchFamily="49" charset="-122"/>
              </a:rPr>
              <a:t>连词</a:t>
            </a:r>
          </a:p>
          <a:p>
            <a:pPr>
              <a:buNone/>
            </a:pPr>
            <a:r>
              <a:rPr lang="en-US" dirty="0" smtClean="0">
                <a:latin typeface="黑体" pitchFamily="49" charset="-122"/>
                <a:ea typeface="黑体" pitchFamily="49" charset="-122"/>
              </a:rPr>
              <a:t>7. </a:t>
            </a:r>
            <a:r>
              <a:rPr lang="zh-CN" altLang="en-US" dirty="0" smtClean="0">
                <a:latin typeface="黑体" pitchFamily="49" charset="-122"/>
                <a:ea typeface="黑体" pitchFamily="49" charset="-122"/>
              </a:rPr>
              <a:t>形容词副词</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18</a:t>
            </a:fld>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500042"/>
            <a:ext cx="7772400" cy="5405458"/>
          </a:xfrm>
        </p:spPr>
        <p:txBody>
          <a:bodyPr/>
          <a:lstStyle/>
          <a:p>
            <a:pPr>
              <a:buNone/>
            </a:pPr>
            <a:r>
              <a:rPr lang="zh-CN" altLang="en-US" sz="2400" b="1" dirty="0" smtClean="0">
                <a:latin typeface="黑体" pitchFamily="49" charset="-122"/>
                <a:ea typeface="黑体" pitchFamily="49" charset="-122"/>
              </a:rPr>
              <a:t>短文改错</a:t>
            </a:r>
            <a:endParaRPr lang="zh-CN" altLang="en-US" sz="2400" dirty="0" smtClean="0">
              <a:latin typeface="黑体" pitchFamily="49" charset="-122"/>
              <a:ea typeface="黑体" pitchFamily="49" charset="-122"/>
            </a:endParaRPr>
          </a:p>
          <a:p>
            <a:pPr>
              <a:buNone/>
            </a:pPr>
            <a:r>
              <a:rPr lang="zh-CN" altLang="en-US" sz="2400" dirty="0" smtClean="0">
                <a:latin typeface="黑体" pitchFamily="49" charset="-122"/>
                <a:ea typeface="黑体" pitchFamily="49" charset="-122"/>
              </a:rPr>
              <a:t>       一般来讲，短文无论在内容上还是在文字上都比较简单，文中错误也都属于初、中级英语学习者写作时易犯的错误。</a:t>
            </a:r>
          </a:p>
          <a:p>
            <a:pPr>
              <a:buNone/>
            </a:pPr>
            <a:r>
              <a:rPr lang="zh-CN" altLang="en-US" sz="2400" dirty="0" smtClean="0">
                <a:latin typeface="黑体" pitchFamily="49" charset="-122"/>
                <a:ea typeface="黑体" pitchFamily="49" charset="-122"/>
              </a:rPr>
              <a:t>       短文改错的集中练习应放在最后一个学期进行。前面主要是正面的输入。有了积累之后，才能够顺利发现错误。</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19</a:t>
            </a:fld>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214290"/>
            <a:ext cx="7772400" cy="5691210"/>
          </a:xfrm>
        </p:spPr>
        <p:txBody>
          <a:bodyPr/>
          <a:lstStyle/>
          <a:p>
            <a:pPr>
              <a:buNone/>
            </a:pPr>
            <a:r>
              <a:rPr lang="zh-CN" altLang="en-US" b="1" dirty="0" smtClean="0">
                <a:latin typeface="黑体" pitchFamily="49" charset="-122"/>
                <a:ea typeface="黑体" pitchFamily="49" charset="-122"/>
              </a:rPr>
              <a:t>书面表达</a:t>
            </a:r>
            <a:endParaRPr lang="zh-CN" altLang="en-US" dirty="0" smtClean="0">
              <a:latin typeface="黑体" pitchFamily="49" charset="-122"/>
              <a:ea typeface="黑体" pitchFamily="49" charset="-122"/>
            </a:endParaRPr>
          </a:p>
          <a:p>
            <a:pPr>
              <a:buNone/>
            </a:pPr>
            <a:r>
              <a:rPr lang="zh-CN" altLang="en-US" dirty="0" smtClean="0">
                <a:latin typeface="黑体" pitchFamily="49" charset="-122"/>
                <a:ea typeface="黑体" pitchFamily="49" charset="-122"/>
              </a:rPr>
              <a:t>      应用文（书信）写作的综合能力。在内容和设计上，要求和难度与往年考卷中的书面表达基本一致。</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20</a:t>
            </a:fld>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428604"/>
            <a:ext cx="7772400" cy="5476896"/>
          </a:xfrm>
        </p:spPr>
        <p:txBody>
          <a:bodyPr/>
          <a:lstStyle/>
          <a:p>
            <a:pPr>
              <a:buNone/>
            </a:pPr>
            <a:r>
              <a:rPr lang="zh-CN" altLang="en-US" dirty="0" smtClean="0">
                <a:latin typeface="黑体" pitchFamily="49" charset="-122"/>
                <a:ea typeface="黑体" pitchFamily="49" charset="-122"/>
              </a:rPr>
              <a:t>      首先须仔细审题，必须了解基本的书信写作规范，针对该写作任务的具体要求，做到所写材料覆盖所有内容要点，在确定交际目的、内容的基础上，有效地组织信息，充分表达好自己的思想，写出规范的英文书信，做到完整、准确、得体地完成此项交际任务。</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21</a:t>
            </a:fld>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灯片编号占位符 4"/>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668FBC65-1C5E-4B1D-BD79-51176C5C96AF}" type="slidenum">
              <a:rPr lang="zh-CN" altLang="en-US" sz="1200">
                <a:latin typeface="Arial Black" pitchFamily="34" charset="0"/>
              </a:rPr>
              <a:pPr algn="r"/>
              <a:t>22</a:t>
            </a:fld>
            <a:endParaRPr lang="en-US" altLang="zh-CN" sz="1200">
              <a:latin typeface="Arial Black" pitchFamily="34" charset="0"/>
            </a:endParaRPr>
          </a:p>
        </p:txBody>
      </p:sp>
      <p:sp>
        <p:nvSpPr>
          <p:cNvPr id="16388" name="灯片编号占位符 7"/>
          <p:cNvSpPr>
            <a:spLocks noGrp="1"/>
          </p:cNvSpPr>
          <p:nvPr>
            <p:ph type="sldNum" sz="quarter" idx="12"/>
          </p:nvPr>
        </p:nvSpPr>
        <p:spPr>
          <a:noFill/>
        </p:spPr>
        <p:txBody>
          <a:bodyPr/>
          <a:lstStyle/>
          <a:p>
            <a:fld id="{7A64FB48-3AAE-48FE-B804-DCBC4976FF09}" type="slidenum">
              <a:rPr lang="zh-CN" altLang="en-US" smtClean="0">
                <a:ea typeface="宋体" charset="-122"/>
              </a:rPr>
              <a:pPr/>
              <a:t>22</a:t>
            </a:fld>
            <a:endParaRPr lang="en-US" altLang="zh-CN" smtClean="0">
              <a:ea typeface="宋体" charset="-122"/>
            </a:endParaRPr>
          </a:p>
        </p:txBody>
      </p:sp>
      <p:sp>
        <p:nvSpPr>
          <p:cNvPr id="16387" name="Rectangle 3"/>
          <p:cNvSpPr>
            <a:spLocks noGrp="1" noChangeArrowheads="1"/>
          </p:cNvSpPr>
          <p:nvPr>
            <p:ph type="body" idx="4294967295"/>
          </p:nvPr>
        </p:nvSpPr>
        <p:spPr>
          <a:xfrm>
            <a:off x="0" y="785813"/>
            <a:ext cx="8229600" cy="5175250"/>
          </a:xfrm>
        </p:spPr>
        <p:txBody>
          <a:bodyPr/>
          <a:lstStyle/>
          <a:p>
            <a:pPr eaLnBrk="1" hangingPunct="1">
              <a:lnSpc>
                <a:spcPct val="90000"/>
              </a:lnSpc>
              <a:buFontTx/>
              <a:buNone/>
            </a:pPr>
            <a:r>
              <a:rPr lang="zh-CN" altLang="en-US" sz="2400" b="1" smtClean="0">
                <a:latin typeface="Times New Roman" pitchFamily="18" charset="0"/>
              </a:rPr>
              <a:t> </a:t>
            </a:r>
            <a:endParaRPr lang="en-US" altLang="zh-CN" sz="2400" b="1" smtClean="0">
              <a:latin typeface="Times New Roman" pitchFamily="18" charset="0"/>
            </a:endParaRPr>
          </a:p>
          <a:p>
            <a:pPr eaLnBrk="1" hangingPunct="1">
              <a:lnSpc>
                <a:spcPct val="90000"/>
              </a:lnSpc>
              <a:buFontTx/>
              <a:buNone/>
            </a:pPr>
            <a:endParaRPr lang="en-US" altLang="zh-CN" sz="2400" b="1" smtClean="0">
              <a:latin typeface="Times New Roman" pitchFamily="18" charset="0"/>
            </a:endParaRPr>
          </a:p>
          <a:p>
            <a:pPr eaLnBrk="1" hangingPunct="1">
              <a:lnSpc>
                <a:spcPct val="90000"/>
              </a:lnSpc>
              <a:buFontTx/>
              <a:buNone/>
            </a:pPr>
            <a:endParaRPr lang="en-US" altLang="zh-CN" sz="2400" b="1" smtClean="0">
              <a:latin typeface="Times New Roman" pitchFamily="18" charset="0"/>
            </a:endParaRPr>
          </a:p>
          <a:p>
            <a:pPr eaLnBrk="1" hangingPunct="1">
              <a:lnSpc>
                <a:spcPct val="90000"/>
              </a:lnSpc>
              <a:buFontTx/>
              <a:buNone/>
            </a:pPr>
            <a:r>
              <a:rPr lang="en-US" altLang="zh-CN" sz="2400" b="1" smtClean="0">
                <a:latin typeface="Times New Roman" pitchFamily="18" charset="0"/>
                <a:ea typeface="华文楷体" pitchFamily="2" charset="-122"/>
              </a:rPr>
              <a:t>                            </a:t>
            </a:r>
            <a:r>
              <a:rPr lang="zh-CN" altLang="en-US" sz="3600" b="1" smtClean="0">
                <a:latin typeface="华文楷体" pitchFamily="2" charset="-122"/>
                <a:ea typeface="华文楷体" pitchFamily="2" charset="-122"/>
              </a:rPr>
              <a:t>书面表达怎么做</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灯片编号占位符 4"/>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5BB107E6-751E-4950-B4A0-5D0B0B44B2BD}" type="slidenum">
              <a:rPr lang="zh-CN" altLang="en-US" sz="1200">
                <a:latin typeface="Arial Black" pitchFamily="34" charset="0"/>
              </a:rPr>
              <a:pPr algn="r"/>
              <a:t>23</a:t>
            </a:fld>
            <a:endParaRPr lang="en-US" altLang="zh-CN" sz="1200">
              <a:latin typeface="Arial Black" pitchFamily="34" charset="0"/>
            </a:endParaRPr>
          </a:p>
        </p:txBody>
      </p:sp>
      <p:sp>
        <p:nvSpPr>
          <p:cNvPr id="18436" name="灯片编号占位符 7"/>
          <p:cNvSpPr>
            <a:spLocks noGrp="1"/>
          </p:cNvSpPr>
          <p:nvPr>
            <p:ph type="sldNum" sz="quarter" idx="12"/>
          </p:nvPr>
        </p:nvSpPr>
        <p:spPr>
          <a:noFill/>
        </p:spPr>
        <p:txBody>
          <a:bodyPr/>
          <a:lstStyle/>
          <a:p>
            <a:fld id="{5A0E8CEB-25C8-4A58-BE53-22ADD2EA1735}" type="slidenum">
              <a:rPr lang="zh-CN" altLang="en-US" smtClean="0">
                <a:ea typeface="宋体" charset="-122"/>
              </a:rPr>
              <a:pPr/>
              <a:t>23</a:t>
            </a:fld>
            <a:endParaRPr lang="en-US" altLang="zh-CN" smtClean="0">
              <a:ea typeface="宋体" charset="-122"/>
            </a:endParaRPr>
          </a:p>
        </p:txBody>
      </p:sp>
      <p:sp>
        <p:nvSpPr>
          <p:cNvPr id="18435" name="Rectangle 3"/>
          <p:cNvSpPr>
            <a:spLocks noGrp="1" noChangeArrowheads="1"/>
          </p:cNvSpPr>
          <p:nvPr>
            <p:ph type="body" idx="4294967295"/>
          </p:nvPr>
        </p:nvSpPr>
        <p:spPr>
          <a:xfrm>
            <a:off x="611560" y="692696"/>
            <a:ext cx="8229600" cy="5175250"/>
          </a:xfrm>
        </p:spPr>
        <p:txBody>
          <a:bodyPr/>
          <a:lstStyle/>
          <a:p>
            <a:pPr eaLnBrk="1" hangingPunct="1">
              <a:lnSpc>
                <a:spcPct val="90000"/>
              </a:lnSpc>
              <a:buFontTx/>
              <a:buNone/>
            </a:pPr>
            <a:r>
              <a:rPr lang="zh-CN" altLang="en-US" sz="2400" b="1" dirty="0" smtClean="0">
                <a:latin typeface="Times New Roman" pitchFamily="18" charset="0"/>
              </a:rPr>
              <a:t>      </a:t>
            </a:r>
            <a:r>
              <a:rPr lang="en-US" altLang="zh-CN" sz="2400" b="1" dirty="0" smtClean="0">
                <a:latin typeface="Times New Roman" pitchFamily="18" charset="0"/>
              </a:rPr>
              <a:t>Last Monday, we were having our Chinese class </a:t>
            </a:r>
            <a:r>
              <a:rPr lang="en-US" altLang="zh-CN" sz="2400" b="1" dirty="0" smtClean="0">
                <a:solidFill>
                  <a:srgbClr val="FFFF00"/>
                </a:solidFill>
                <a:latin typeface="Times New Roman" pitchFamily="18" charset="0"/>
              </a:rPr>
              <a:t>when the </a:t>
            </a:r>
          </a:p>
          <a:p>
            <a:pPr eaLnBrk="1" hangingPunct="1">
              <a:lnSpc>
                <a:spcPct val="90000"/>
              </a:lnSpc>
              <a:buFontTx/>
              <a:buNone/>
            </a:pPr>
            <a:r>
              <a:rPr lang="en-US" altLang="zh-CN" sz="2400" b="1" dirty="0" smtClean="0">
                <a:solidFill>
                  <a:srgbClr val="FFFF00"/>
                </a:solidFill>
                <a:latin typeface="Times New Roman" pitchFamily="18" charset="0"/>
              </a:rPr>
              <a:t>teacher suddenly slipped and fell. We were all worried about </a:t>
            </a:r>
          </a:p>
          <a:p>
            <a:pPr eaLnBrk="1" hangingPunct="1">
              <a:lnSpc>
                <a:spcPct val="90000"/>
              </a:lnSpc>
              <a:buFontTx/>
              <a:buNone/>
            </a:pPr>
            <a:r>
              <a:rPr lang="en-US" altLang="zh-CN" sz="2400" b="1" dirty="0" smtClean="0">
                <a:latin typeface="Times New Roman" pitchFamily="18" charset="0"/>
              </a:rPr>
              <a:t>her. One of the boys carried her on the back</a:t>
            </a:r>
            <a:r>
              <a:rPr lang="en-US" altLang="zh-CN" sz="2400" b="1" dirty="0" smtClean="0">
                <a:solidFill>
                  <a:srgbClr val="FFFF00"/>
                </a:solidFill>
                <a:latin typeface="Times New Roman" pitchFamily="18" charset="0"/>
              </a:rPr>
              <a:t>, with the help of </a:t>
            </a:r>
          </a:p>
          <a:p>
            <a:pPr eaLnBrk="1" hangingPunct="1">
              <a:lnSpc>
                <a:spcPct val="90000"/>
              </a:lnSpc>
              <a:buFontTx/>
              <a:buNone/>
            </a:pPr>
            <a:r>
              <a:rPr lang="en-US" altLang="zh-CN" sz="2400" b="1" dirty="0" smtClean="0">
                <a:solidFill>
                  <a:srgbClr val="FFFF00"/>
                </a:solidFill>
                <a:latin typeface="Times New Roman" pitchFamily="18" charset="0"/>
              </a:rPr>
              <a:t>some others, </a:t>
            </a:r>
            <a:r>
              <a:rPr lang="en-US" altLang="zh-CN" sz="2400" b="1" dirty="0" smtClean="0">
                <a:latin typeface="Times New Roman" pitchFamily="18" charset="0"/>
              </a:rPr>
              <a:t>to the clinic immediately. It turned out that her </a:t>
            </a:r>
          </a:p>
          <a:p>
            <a:pPr eaLnBrk="1" hangingPunct="1">
              <a:lnSpc>
                <a:spcPct val="90000"/>
              </a:lnSpc>
              <a:buFontTx/>
              <a:buNone/>
            </a:pPr>
            <a:r>
              <a:rPr lang="en-US" altLang="zh-CN" sz="2400" b="1" dirty="0" smtClean="0">
                <a:latin typeface="Times New Roman" pitchFamily="18" charset="0"/>
              </a:rPr>
              <a:t>right leg was broken and she had to stay in the hospital. The </a:t>
            </a:r>
          </a:p>
          <a:p>
            <a:pPr eaLnBrk="1" hangingPunct="1">
              <a:lnSpc>
                <a:spcPct val="90000"/>
              </a:lnSpc>
              <a:buFontTx/>
              <a:buNone/>
            </a:pPr>
            <a:r>
              <a:rPr lang="en-US" altLang="zh-CN" sz="2400" b="1" dirty="0" smtClean="0">
                <a:latin typeface="Times New Roman" pitchFamily="18" charset="0"/>
              </a:rPr>
              <a:t>following day, we went to visit her with flower and fruit. </a:t>
            </a:r>
          </a:p>
          <a:p>
            <a:pPr eaLnBrk="1" hangingPunct="1">
              <a:lnSpc>
                <a:spcPct val="90000"/>
              </a:lnSpc>
              <a:buFontTx/>
              <a:buNone/>
            </a:pPr>
            <a:r>
              <a:rPr lang="en-US" altLang="zh-CN" sz="2400" b="1" dirty="0" smtClean="0">
                <a:latin typeface="Times New Roman" pitchFamily="18" charset="0"/>
              </a:rPr>
              <a:t>Seeing her lying in bed with her leg wrapped in bandages, we </a:t>
            </a:r>
          </a:p>
          <a:p>
            <a:pPr eaLnBrk="1" hangingPunct="1">
              <a:lnSpc>
                <a:spcPct val="90000"/>
              </a:lnSpc>
              <a:buFontTx/>
              <a:buNone/>
            </a:pPr>
            <a:r>
              <a:rPr lang="en-US" altLang="zh-CN" sz="2400" b="1" dirty="0" smtClean="0">
                <a:latin typeface="Times New Roman" pitchFamily="18" charset="0"/>
              </a:rPr>
              <a:t>felt sorry for her and hoped that she would recover soon. This </a:t>
            </a:r>
          </a:p>
          <a:p>
            <a:pPr eaLnBrk="1" hangingPunct="1">
              <a:lnSpc>
                <a:spcPct val="90000"/>
              </a:lnSpc>
              <a:buFontTx/>
              <a:buNone/>
            </a:pPr>
            <a:r>
              <a:rPr lang="en-US" altLang="zh-CN" sz="2400" b="1" dirty="0" smtClean="0">
                <a:latin typeface="Times New Roman" pitchFamily="18" charset="0"/>
              </a:rPr>
              <a:t>Thursday she returned to the class on a wheelchair to give us </a:t>
            </a:r>
          </a:p>
          <a:p>
            <a:pPr eaLnBrk="1" hangingPunct="1">
              <a:lnSpc>
                <a:spcPct val="90000"/>
              </a:lnSpc>
              <a:buFontTx/>
              <a:buNone/>
            </a:pPr>
            <a:r>
              <a:rPr lang="en-US" altLang="zh-CN" sz="2400" b="1" dirty="0" smtClean="0">
                <a:latin typeface="Times New Roman" pitchFamily="18" charset="0"/>
              </a:rPr>
              <a:t>lessons. We were all deeply moved and proud of having such</a:t>
            </a:r>
          </a:p>
          <a:p>
            <a:pPr eaLnBrk="1" hangingPunct="1">
              <a:lnSpc>
                <a:spcPct val="90000"/>
              </a:lnSpc>
              <a:buFontTx/>
              <a:buNone/>
            </a:pPr>
            <a:r>
              <a:rPr lang="en-US" altLang="zh-CN" sz="2400" b="1" dirty="0" smtClean="0">
                <a:latin typeface="Times New Roman" pitchFamily="18" charset="0"/>
              </a:rPr>
              <a:t>a responsible teacher.</a:t>
            </a:r>
            <a:endParaRPr lang="zh-CN" altLang="en-US" sz="2400" b="1" dirty="0" smtClean="0">
              <a:latin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内容占位符 2"/>
          <p:cNvSpPr>
            <a:spLocks noGrp="1"/>
          </p:cNvSpPr>
          <p:nvPr>
            <p:ph idx="1"/>
          </p:nvPr>
        </p:nvSpPr>
        <p:spPr>
          <a:xfrm>
            <a:off x="428625" y="188640"/>
            <a:ext cx="8715375" cy="6429375"/>
          </a:xfrm>
        </p:spPr>
        <p:txBody>
          <a:bodyPr/>
          <a:lstStyle/>
          <a:p>
            <a:pPr>
              <a:buFontTx/>
              <a:buNone/>
            </a:pPr>
            <a:r>
              <a:rPr lang="en-US" altLang="zh-CN" sz="2400" b="1" dirty="0" smtClean="0"/>
              <a:t> </a:t>
            </a:r>
            <a:r>
              <a:rPr lang="zh-CN" altLang="en-US" sz="2400" b="1" dirty="0" smtClean="0"/>
              <a:t>     </a:t>
            </a:r>
            <a:r>
              <a:rPr lang="en-US" altLang="zh-CN" sz="2000" b="1" dirty="0" smtClean="0">
                <a:latin typeface="Times New Roman" pitchFamily="18" charset="0"/>
                <a:cs typeface="Times New Roman" pitchFamily="18" charset="0"/>
              </a:rPr>
              <a:t>There was a problem with the parking place for bikes in our</a:t>
            </a:r>
            <a:r>
              <a:rPr lang="zh-CN" altLang="en-US" sz="2000" b="1" dirty="0" smtClean="0">
                <a:latin typeface="Times New Roman" pitchFamily="18" charset="0"/>
                <a:cs typeface="Times New Roman" pitchFamily="18" charset="0"/>
              </a:rPr>
              <a:t> </a:t>
            </a:r>
            <a:r>
              <a:rPr lang="en-US" altLang="zh-CN" sz="2000" b="1" dirty="0" smtClean="0">
                <a:latin typeface="Times New Roman" pitchFamily="18" charset="0"/>
                <a:cs typeface="Times New Roman" pitchFamily="18" charset="0"/>
              </a:rPr>
              <a:t>school. </a:t>
            </a:r>
          </a:p>
          <a:p>
            <a:pPr>
              <a:buFontTx/>
              <a:buNone/>
            </a:pPr>
            <a:r>
              <a:rPr lang="en-US" altLang="zh-CN" sz="2000" b="1" dirty="0" smtClean="0">
                <a:latin typeface="Times New Roman" pitchFamily="18" charset="0"/>
                <a:cs typeface="Times New Roman" pitchFamily="18" charset="0"/>
              </a:rPr>
              <a:t>Every day on my way to school, I </a:t>
            </a:r>
            <a:r>
              <a:rPr lang="en-US" altLang="zh-CN" sz="2000" b="1" dirty="0" smtClean="0">
                <a:solidFill>
                  <a:srgbClr val="FFFF00"/>
                </a:solidFill>
                <a:latin typeface="Times New Roman" pitchFamily="18" charset="0"/>
                <a:cs typeface="Times New Roman" pitchFamily="18" charset="0"/>
              </a:rPr>
              <a:t>witnessed</a:t>
            </a:r>
            <a:r>
              <a:rPr lang="en-US" altLang="zh-CN" sz="2000" b="1" dirty="0" smtClean="0">
                <a:latin typeface="Times New Roman" pitchFamily="18" charset="0"/>
                <a:cs typeface="Times New Roman" pitchFamily="18" charset="0"/>
              </a:rPr>
              <a:t> the crowd of student flowing to the </a:t>
            </a:r>
          </a:p>
          <a:p>
            <a:pPr>
              <a:buFontTx/>
              <a:buNone/>
            </a:pPr>
            <a:r>
              <a:rPr lang="en-US" altLang="zh-CN" sz="2000" b="1" dirty="0" smtClean="0">
                <a:latin typeface="Times New Roman" pitchFamily="18" charset="0"/>
                <a:cs typeface="Times New Roman" pitchFamily="18" charset="0"/>
              </a:rPr>
              <a:t>entrance of the parking place. Seeing the messy situation, I</a:t>
            </a:r>
            <a:r>
              <a:rPr lang="zh-CN" altLang="en-US" sz="2000" b="1" dirty="0" smtClean="0">
                <a:latin typeface="Times New Roman" pitchFamily="18" charset="0"/>
                <a:cs typeface="Times New Roman" pitchFamily="18" charset="0"/>
              </a:rPr>
              <a:t> </a:t>
            </a:r>
            <a:r>
              <a:rPr lang="en-US" altLang="zh-CN" sz="2000" b="1" dirty="0" smtClean="0">
                <a:latin typeface="Times New Roman" pitchFamily="18" charset="0"/>
                <a:cs typeface="Times New Roman" pitchFamily="18" charset="0"/>
              </a:rPr>
              <a:t>decided to make </a:t>
            </a:r>
          </a:p>
          <a:p>
            <a:pPr>
              <a:buFontTx/>
              <a:buNone/>
            </a:pPr>
            <a:r>
              <a:rPr lang="en-US" altLang="zh-CN" sz="2000" b="1" dirty="0" smtClean="0">
                <a:latin typeface="Times New Roman" pitchFamily="18" charset="0"/>
                <a:cs typeface="Times New Roman" pitchFamily="18" charset="0"/>
              </a:rPr>
              <a:t>some changes.</a:t>
            </a:r>
            <a:endParaRPr lang="zh-CN" altLang="en-US" sz="2000" b="1" dirty="0" smtClean="0">
              <a:latin typeface="Times New Roman" pitchFamily="18" charset="0"/>
              <a:cs typeface="Times New Roman" pitchFamily="18" charset="0"/>
            </a:endParaRPr>
          </a:p>
          <a:p>
            <a:pPr>
              <a:buFontTx/>
              <a:buNone/>
            </a:pPr>
            <a:r>
              <a:rPr lang="zh-CN" altLang="en-US" sz="2000" b="1" dirty="0" smtClean="0">
                <a:latin typeface="Times New Roman" pitchFamily="18" charset="0"/>
                <a:cs typeface="Times New Roman" pitchFamily="18" charset="0"/>
              </a:rPr>
              <a:t>      </a:t>
            </a:r>
            <a:r>
              <a:rPr lang="en-US" altLang="zh-CN" sz="2000" b="1" dirty="0" smtClean="0">
                <a:latin typeface="Times New Roman" pitchFamily="18" charset="0"/>
                <a:cs typeface="Times New Roman" pitchFamily="18" charset="0"/>
              </a:rPr>
              <a:t>During the lunch break, I talked about the situation with my</a:t>
            </a:r>
            <a:r>
              <a:rPr lang="zh-CN" altLang="en-US" sz="2000" b="1" dirty="0" smtClean="0">
                <a:latin typeface="Times New Roman" pitchFamily="18" charset="0"/>
                <a:cs typeface="Times New Roman" pitchFamily="18" charset="0"/>
              </a:rPr>
              <a:t> </a:t>
            </a:r>
            <a:r>
              <a:rPr lang="en-US" altLang="zh-CN" sz="2000" b="1" dirty="0" smtClean="0">
                <a:latin typeface="Times New Roman" pitchFamily="18" charset="0"/>
                <a:cs typeface="Times New Roman" pitchFamily="18" charset="0"/>
              </a:rPr>
              <a:t>classmates. </a:t>
            </a:r>
          </a:p>
          <a:p>
            <a:pPr>
              <a:buFontTx/>
              <a:buNone/>
            </a:pPr>
            <a:r>
              <a:rPr lang="en-US" altLang="zh-CN" sz="2000" b="1" dirty="0" smtClean="0">
                <a:latin typeface="Times New Roman" pitchFamily="18" charset="0"/>
                <a:cs typeface="Times New Roman" pitchFamily="18" charset="0"/>
              </a:rPr>
              <a:t>And we had a brain storm, coming up with suggestions. While my classmates </a:t>
            </a:r>
          </a:p>
          <a:p>
            <a:pPr>
              <a:buFontTx/>
              <a:buNone/>
            </a:pPr>
            <a:r>
              <a:rPr lang="en-US" altLang="zh-CN" sz="2000" b="1" dirty="0" smtClean="0">
                <a:latin typeface="Times New Roman" pitchFamily="18" charset="0"/>
                <a:cs typeface="Times New Roman" pitchFamily="18" charset="0"/>
              </a:rPr>
              <a:t>and I were busy thinking of the solutions, our monitor concentrated on </a:t>
            </a:r>
          </a:p>
          <a:p>
            <a:pPr>
              <a:buFontTx/>
              <a:buNone/>
            </a:pPr>
            <a:r>
              <a:rPr lang="en-US" altLang="zh-CN" sz="2000" b="1" dirty="0" smtClean="0">
                <a:latin typeface="Times New Roman" pitchFamily="18" charset="0"/>
                <a:cs typeface="Times New Roman" pitchFamily="18" charset="0"/>
              </a:rPr>
              <a:t>listing our ideas on the paper.</a:t>
            </a:r>
            <a:endParaRPr lang="zh-CN" altLang="en-US" sz="2000" b="1" dirty="0" smtClean="0">
              <a:latin typeface="Times New Roman" pitchFamily="18" charset="0"/>
              <a:cs typeface="Times New Roman" pitchFamily="18" charset="0"/>
            </a:endParaRPr>
          </a:p>
          <a:p>
            <a:pPr>
              <a:buFontTx/>
              <a:buNone/>
            </a:pPr>
            <a:r>
              <a:rPr lang="zh-CN" altLang="en-US" sz="2000" b="1" dirty="0" smtClean="0">
                <a:latin typeface="Times New Roman" pitchFamily="18" charset="0"/>
                <a:cs typeface="Times New Roman" pitchFamily="18" charset="0"/>
              </a:rPr>
              <a:t>      </a:t>
            </a:r>
            <a:r>
              <a:rPr lang="en-US" altLang="zh-CN" sz="2000" b="1" dirty="0" smtClean="0">
                <a:latin typeface="Times New Roman" pitchFamily="18" charset="0"/>
                <a:cs typeface="Times New Roman" pitchFamily="18" charset="0"/>
              </a:rPr>
              <a:t>No sooner had we finished the class than I, </a:t>
            </a:r>
            <a:r>
              <a:rPr lang="en-US" altLang="zh-CN" sz="2000" b="1" dirty="0" smtClean="0">
                <a:solidFill>
                  <a:srgbClr val="FFFF00"/>
                </a:solidFill>
                <a:latin typeface="Times New Roman" pitchFamily="18" charset="0"/>
                <a:cs typeface="Times New Roman" pitchFamily="18" charset="0"/>
              </a:rPr>
              <a:t>together with my friend</a:t>
            </a:r>
            <a:r>
              <a:rPr lang="en-US" altLang="zh-CN" sz="2000" b="1" dirty="0" smtClean="0">
                <a:latin typeface="Times New Roman" pitchFamily="18" charset="0"/>
                <a:cs typeface="Times New Roman" pitchFamily="18" charset="0"/>
              </a:rPr>
              <a:t>, went </a:t>
            </a:r>
          </a:p>
          <a:p>
            <a:pPr>
              <a:buFontTx/>
              <a:buNone/>
            </a:pPr>
            <a:r>
              <a:rPr lang="en-US" altLang="zh-CN" sz="2000" b="1" dirty="0" smtClean="0">
                <a:latin typeface="Times New Roman" pitchFamily="18" charset="0"/>
                <a:cs typeface="Times New Roman" pitchFamily="18" charset="0"/>
              </a:rPr>
              <a:t>to the office of the headmaster with the list of our suggestions in hand. Receiving our paper, the headmaster praised our</a:t>
            </a:r>
            <a:r>
              <a:rPr lang="zh-CN" altLang="en-US" sz="2000" b="1" dirty="0" smtClean="0">
                <a:latin typeface="Times New Roman" pitchFamily="18" charset="0"/>
                <a:cs typeface="Times New Roman" pitchFamily="18" charset="0"/>
              </a:rPr>
              <a:t> </a:t>
            </a:r>
            <a:r>
              <a:rPr lang="en-US" altLang="zh-CN" sz="2000" b="1" dirty="0" smtClean="0">
                <a:latin typeface="Times New Roman" pitchFamily="18" charset="0"/>
                <a:cs typeface="Times New Roman" pitchFamily="18" charset="0"/>
              </a:rPr>
              <a:t>kindness and promised </a:t>
            </a:r>
          </a:p>
          <a:p>
            <a:pPr>
              <a:buFontTx/>
              <a:buNone/>
            </a:pPr>
            <a:r>
              <a:rPr lang="en-US" altLang="zh-CN" sz="2000" b="1" dirty="0" smtClean="0">
                <a:latin typeface="Times New Roman" pitchFamily="18" charset="0"/>
                <a:cs typeface="Times New Roman" pitchFamily="18" charset="0"/>
              </a:rPr>
              <a:t>that he would consider our words. </a:t>
            </a:r>
            <a:endParaRPr lang="zh-CN" altLang="en-US" sz="2000" b="1" dirty="0" smtClean="0">
              <a:latin typeface="Times New Roman" pitchFamily="18" charset="0"/>
              <a:cs typeface="Times New Roman" pitchFamily="18" charset="0"/>
            </a:endParaRPr>
          </a:p>
          <a:p>
            <a:pPr>
              <a:buFontTx/>
              <a:buNone/>
            </a:pPr>
            <a:r>
              <a:rPr lang="zh-CN" altLang="en-US" sz="2000" b="1" dirty="0" smtClean="0">
                <a:latin typeface="Times New Roman" pitchFamily="18" charset="0"/>
                <a:cs typeface="Times New Roman" pitchFamily="18" charset="0"/>
              </a:rPr>
              <a:t>      </a:t>
            </a:r>
            <a:r>
              <a:rPr lang="en-US" altLang="zh-CN" sz="2000" b="1" dirty="0" smtClean="0">
                <a:latin typeface="Times New Roman" pitchFamily="18" charset="0"/>
                <a:cs typeface="Times New Roman" pitchFamily="18" charset="0"/>
              </a:rPr>
              <a:t>A week later, we all enjoyed the change. Now we have two entrances and </a:t>
            </a:r>
          </a:p>
          <a:p>
            <a:pPr>
              <a:buFontTx/>
              <a:buNone/>
            </a:pPr>
            <a:r>
              <a:rPr lang="en-US" altLang="zh-CN" sz="2000" b="1" dirty="0" smtClean="0">
                <a:latin typeface="Times New Roman" pitchFamily="18" charset="0"/>
                <a:cs typeface="Times New Roman" pitchFamily="18" charset="0"/>
              </a:rPr>
              <a:t>students can quickly park their bikes in line without waiting up. </a:t>
            </a:r>
          </a:p>
          <a:p>
            <a:pPr>
              <a:buFontTx/>
              <a:buNone/>
            </a:pPr>
            <a:r>
              <a:rPr lang="zh-CN" altLang="en-US" sz="2000" b="1" dirty="0" smtClean="0">
                <a:latin typeface="Times New Roman" pitchFamily="18" charset="0"/>
                <a:cs typeface="Times New Roman" pitchFamily="18" charset="0"/>
              </a:rPr>
              <a:t>      </a:t>
            </a:r>
            <a:r>
              <a:rPr lang="en-US" altLang="zh-CN" sz="2000" b="1" dirty="0" smtClean="0">
                <a:latin typeface="Times New Roman" pitchFamily="18" charset="0"/>
                <a:cs typeface="Times New Roman" pitchFamily="18" charset="0"/>
              </a:rPr>
              <a:t>Knowing this, </a:t>
            </a:r>
            <a:r>
              <a:rPr lang="en-US" altLang="zh-CN" sz="2000" b="1" dirty="0" smtClean="0">
                <a:solidFill>
                  <a:srgbClr val="FFFF00"/>
                </a:solidFill>
                <a:latin typeface="Times New Roman" pitchFamily="18" charset="0"/>
                <a:cs typeface="Times New Roman" pitchFamily="18" charset="0"/>
              </a:rPr>
              <a:t>I fostered </a:t>
            </a:r>
            <a:r>
              <a:rPr lang="en-US" altLang="zh-CN" sz="2000" b="1" dirty="0" smtClean="0">
                <a:latin typeface="Times New Roman" pitchFamily="18" charset="0"/>
                <a:cs typeface="Times New Roman" pitchFamily="18" charset="0"/>
              </a:rPr>
              <a:t>a sense of satisfaction in mind.</a:t>
            </a:r>
            <a:endParaRPr lang="zh-CN" altLang="en-US" sz="2000" b="1" dirty="0" smtClean="0">
              <a:latin typeface="Times New Roman" pitchFamily="18" charset="0"/>
              <a:cs typeface="Times New Roman" pitchFamily="18" charset="0"/>
            </a:endParaRPr>
          </a:p>
        </p:txBody>
      </p:sp>
      <p:sp>
        <p:nvSpPr>
          <p:cNvPr id="25603" name="灯片编号占位符 7"/>
          <p:cNvSpPr>
            <a:spLocks noGrp="1"/>
          </p:cNvSpPr>
          <p:nvPr>
            <p:ph type="sldNum" sz="quarter" idx="12"/>
          </p:nvPr>
        </p:nvSpPr>
        <p:spPr>
          <a:noFill/>
        </p:spPr>
        <p:txBody>
          <a:bodyPr/>
          <a:lstStyle/>
          <a:p>
            <a:fld id="{45E4D70F-2042-4F81-84B1-602BC45ECC07}" type="slidenum">
              <a:rPr lang="zh-CN" altLang="en-US" smtClean="0">
                <a:ea typeface="宋体" charset="-122"/>
              </a:rPr>
              <a:pPr/>
              <a:t>24</a:t>
            </a:fld>
            <a:endParaRPr lang="en-US" altLang="zh-CN" smtClean="0">
              <a:ea typeface="宋体"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内容占位符 2"/>
          <p:cNvSpPr>
            <a:spLocks noGrp="1"/>
          </p:cNvSpPr>
          <p:nvPr>
            <p:ph idx="1"/>
          </p:nvPr>
        </p:nvSpPr>
        <p:spPr>
          <a:xfrm>
            <a:off x="457200" y="642938"/>
            <a:ext cx="8229600" cy="5483225"/>
          </a:xfrm>
        </p:spPr>
        <p:txBody>
          <a:bodyPr>
            <a:normAutofit lnSpcReduction="10000"/>
          </a:bodyPr>
          <a:lstStyle/>
          <a:p>
            <a:pPr>
              <a:buFontTx/>
              <a:buNone/>
            </a:pPr>
            <a:r>
              <a:rPr lang="zh-CN" altLang="en-US" b="1" dirty="0" smtClean="0"/>
              <a:t>学习评分标准</a:t>
            </a:r>
            <a:endParaRPr lang="en-US" altLang="zh-CN" b="1" dirty="0" smtClean="0"/>
          </a:p>
          <a:p>
            <a:pPr>
              <a:buFontTx/>
              <a:buNone/>
            </a:pPr>
            <a:r>
              <a:rPr lang="zh-CN" sz="2800" b="1" dirty="0" smtClean="0"/>
              <a:t>第五档（</a:t>
            </a:r>
            <a:r>
              <a:rPr lang="en-US" altLang="zh-CN" sz="2800" b="1" dirty="0" smtClean="0"/>
              <a:t>21~25</a:t>
            </a:r>
            <a:r>
              <a:rPr lang="zh-CN" sz="2800" b="1" dirty="0" smtClean="0"/>
              <a:t>分）</a:t>
            </a:r>
          </a:p>
          <a:p>
            <a:pPr>
              <a:buFontTx/>
              <a:buNone/>
            </a:pPr>
            <a:r>
              <a:rPr lang="zh-CN" sz="2800" b="1" dirty="0" smtClean="0"/>
              <a:t>完全完成了试题规定的任务。</a:t>
            </a:r>
          </a:p>
          <a:p>
            <a:pPr>
              <a:buFontTx/>
              <a:buNone/>
            </a:pPr>
            <a:r>
              <a:rPr lang="zh-CN" altLang="zh-CN" sz="2800" b="1" dirty="0" smtClean="0"/>
              <a:t>—</a:t>
            </a:r>
            <a:r>
              <a:rPr lang="zh-CN" altLang="en-US" sz="2800" b="1" dirty="0" smtClean="0"/>
              <a:t>   </a:t>
            </a:r>
            <a:r>
              <a:rPr lang="zh-CN" altLang="en-US" sz="2800" b="1" dirty="0" smtClean="0">
                <a:solidFill>
                  <a:srgbClr val="FFFF00"/>
                </a:solidFill>
              </a:rPr>
              <a:t>包含</a:t>
            </a:r>
            <a:r>
              <a:rPr lang="zh-CN" sz="2800" b="1" dirty="0" smtClean="0">
                <a:solidFill>
                  <a:srgbClr val="FFFF00"/>
                </a:solidFill>
              </a:rPr>
              <a:t>所</a:t>
            </a:r>
            <a:r>
              <a:rPr lang="zh-CN" altLang="en-US" sz="2800" b="1" dirty="0" smtClean="0">
                <a:solidFill>
                  <a:srgbClr val="FFFF00"/>
                </a:solidFill>
              </a:rPr>
              <a:t>有</a:t>
            </a:r>
            <a:r>
              <a:rPr lang="zh-CN" sz="2800" b="1" dirty="0" smtClean="0">
                <a:solidFill>
                  <a:srgbClr val="FFFF00"/>
                </a:solidFill>
              </a:rPr>
              <a:t>内容要点。</a:t>
            </a:r>
          </a:p>
          <a:p>
            <a:pPr>
              <a:buFontTx/>
              <a:buNone/>
            </a:pPr>
            <a:r>
              <a:rPr lang="zh-CN" altLang="zh-CN" sz="2800" b="1" dirty="0" smtClean="0">
                <a:solidFill>
                  <a:srgbClr val="FFFF00"/>
                </a:solidFill>
              </a:rPr>
              <a:t>—</a:t>
            </a:r>
            <a:r>
              <a:rPr lang="en-US" altLang="zh-CN" sz="2800" b="1" dirty="0" smtClean="0">
                <a:solidFill>
                  <a:srgbClr val="FFFF00"/>
                </a:solidFill>
              </a:rPr>
              <a:t>   </a:t>
            </a:r>
            <a:r>
              <a:rPr lang="zh-CN" sz="2800" b="1" dirty="0" smtClean="0">
                <a:solidFill>
                  <a:srgbClr val="FFFF00"/>
                </a:solidFill>
              </a:rPr>
              <a:t>应用了较多的语法结构和词汇。</a:t>
            </a:r>
          </a:p>
          <a:p>
            <a:pPr>
              <a:buFontTx/>
              <a:buNone/>
            </a:pPr>
            <a:r>
              <a:rPr lang="zh-CN" altLang="zh-CN" sz="2800" b="1" dirty="0" smtClean="0"/>
              <a:t>—</a:t>
            </a:r>
            <a:r>
              <a:rPr lang="en-US" altLang="zh-CN" sz="2800" b="1" dirty="0" smtClean="0"/>
              <a:t>   </a:t>
            </a:r>
            <a:r>
              <a:rPr lang="zh-CN" sz="2800" b="1" dirty="0" smtClean="0"/>
              <a:t>语法结构或词汇方面有些许错误，但为尽力使</a:t>
            </a:r>
            <a:endParaRPr lang="en-US" altLang="zh-CN" sz="2800" b="1" dirty="0" smtClean="0"/>
          </a:p>
          <a:p>
            <a:pPr>
              <a:buFontTx/>
              <a:buNone/>
            </a:pPr>
            <a:r>
              <a:rPr lang="zh-CN" sz="2800" b="1" dirty="0" smtClean="0"/>
              <a:t>用较复杂结构或较高级词汇所致。</a:t>
            </a:r>
          </a:p>
          <a:p>
            <a:pPr>
              <a:buFontTx/>
              <a:buNone/>
            </a:pPr>
            <a:r>
              <a:rPr lang="zh-CN" altLang="zh-CN" sz="2800" b="1" dirty="0" smtClean="0"/>
              <a:t>—</a:t>
            </a:r>
            <a:r>
              <a:rPr lang="en-US" altLang="zh-CN" sz="2800" b="1" dirty="0" smtClean="0"/>
              <a:t>   </a:t>
            </a:r>
            <a:r>
              <a:rPr lang="zh-CN" sz="2800" b="1" dirty="0" smtClean="0"/>
              <a:t>有效地使用了语句的连接成分，使全文结构紧</a:t>
            </a:r>
            <a:endParaRPr lang="en-US" altLang="zh-CN" sz="2800" b="1" dirty="0" smtClean="0"/>
          </a:p>
          <a:p>
            <a:pPr>
              <a:buFontTx/>
              <a:buNone/>
            </a:pPr>
            <a:r>
              <a:rPr lang="zh-CN" sz="2800" b="1" dirty="0" smtClean="0"/>
              <a:t>凑。</a:t>
            </a:r>
          </a:p>
          <a:p>
            <a:pPr>
              <a:buFontTx/>
              <a:buNone/>
            </a:pPr>
            <a:r>
              <a:rPr lang="zh-CN" sz="2800" b="1" dirty="0" smtClean="0"/>
              <a:t>完全达到了预期的写作目的</a:t>
            </a:r>
            <a:r>
              <a:rPr lang="zh-CN" sz="2800" dirty="0" smtClean="0"/>
              <a:t>。</a:t>
            </a:r>
          </a:p>
          <a:p>
            <a:pPr>
              <a:buFontTx/>
              <a:buNone/>
            </a:pPr>
            <a:r>
              <a:rPr lang="en-US" dirty="0" smtClean="0"/>
              <a:t> </a:t>
            </a:r>
            <a:endParaRPr lang="zh-CN" dirty="0" smtClean="0"/>
          </a:p>
          <a:p>
            <a:pPr>
              <a:buFontTx/>
              <a:buNone/>
            </a:pPr>
            <a:endParaRPr lang="zh-CN" altLang="en-US" b="1" dirty="0" smtClean="0"/>
          </a:p>
        </p:txBody>
      </p:sp>
      <p:sp>
        <p:nvSpPr>
          <p:cNvPr id="26627" name="灯片编号占位符 6"/>
          <p:cNvSpPr>
            <a:spLocks noGrp="1"/>
          </p:cNvSpPr>
          <p:nvPr>
            <p:ph type="sldNum" sz="quarter" idx="12"/>
          </p:nvPr>
        </p:nvSpPr>
        <p:spPr>
          <a:noFill/>
        </p:spPr>
        <p:txBody>
          <a:bodyPr/>
          <a:lstStyle/>
          <a:p>
            <a:fld id="{B7A42A19-54F6-4691-B3DC-D19462EEE1A4}" type="slidenum">
              <a:rPr lang="zh-CN" altLang="en-US" smtClean="0">
                <a:ea typeface="宋体" charset="-122"/>
              </a:rPr>
              <a:pPr/>
              <a:t>25</a:t>
            </a:fld>
            <a:endParaRPr lang="en-US" altLang="zh-CN" smtClean="0">
              <a:ea typeface="宋体"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428604"/>
            <a:ext cx="7772400" cy="5476896"/>
          </a:xfrm>
        </p:spPr>
        <p:txBody>
          <a:bodyPr/>
          <a:lstStyle/>
          <a:p>
            <a:pPr>
              <a:buNone/>
            </a:pPr>
            <a:r>
              <a:rPr lang="zh-CN" altLang="en-US" dirty="0" smtClean="0">
                <a:latin typeface="黑体" pitchFamily="49" charset="-122"/>
                <a:ea typeface="黑体" pitchFamily="49" charset="-122"/>
              </a:rPr>
              <a:t>为什么要学习评分标准？</a:t>
            </a:r>
            <a:endParaRPr lang="en-US" altLang="zh-CN" dirty="0" smtClean="0">
              <a:latin typeface="黑体" pitchFamily="49" charset="-122"/>
              <a:ea typeface="黑体" pitchFamily="49" charset="-122"/>
            </a:endParaRPr>
          </a:p>
          <a:p>
            <a:pPr>
              <a:buNone/>
            </a:pPr>
            <a:r>
              <a:rPr lang="en-US" altLang="zh-CN" dirty="0" smtClean="0">
                <a:latin typeface="黑体" pitchFamily="49" charset="-122"/>
                <a:ea typeface="黑体" pitchFamily="49" charset="-122"/>
              </a:rPr>
              <a:t>      </a:t>
            </a:r>
            <a:r>
              <a:rPr lang="zh-CN" altLang="en-US" dirty="0" smtClean="0">
                <a:latin typeface="黑体" pitchFamily="49" charset="-122"/>
                <a:ea typeface="黑体" pitchFamily="49" charset="-122"/>
              </a:rPr>
              <a:t>我们要按照评分标准指导学生练习写作，而不是只要写好就行。根据以往经验，我们认为写得很好的文章不一定就得高分。要正确理解评分标准的内涵，如：</a:t>
            </a:r>
            <a:r>
              <a:rPr lang="en-US" dirty="0" smtClean="0">
                <a:latin typeface="黑体" pitchFamily="49" charset="-122"/>
                <a:ea typeface="黑体" pitchFamily="49" charset="-122"/>
              </a:rPr>
              <a:t>“</a:t>
            </a:r>
            <a:r>
              <a:rPr lang="zh-CN" altLang="en-US" dirty="0" smtClean="0">
                <a:latin typeface="黑体" pitchFamily="49" charset="-122"/>
                <a:ea typeface="黑体" pitchFamily="49" charset="-122"/>
              </a:rPr>
              <a:t>语法结构或词汇方面有些许错误，但为尽力使用较复杂结构或较高级词汇所致。</a:t>
            </a:r>
            <a:r>
              <a:rPr lang="en-US" dirty="0" smtClean="0">
                <a:latin typeface="黑体" pitchFamily="49" charset="-122"/>
                <a:ea typeface="黑体" pitchFamily="49" charset="-122"/>
              </a:rPr>
              <a:t>”</a:t>
            </a:r>
            <a:r>
              <a:rPr lang="zh-CN" altLang="en-US" dirty="0" smtClean="0">
                <a:latin typeface="黑体" pitchFamily="49" charset="-122"/>
                <a:ea typeface="黑体" pitchFamily="49" charset="-122"/>
              </a:rPr>
              <a:t>要让阅卷老师首先认为你是有一定的水平，也就是说，基础错误不能犯。</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26</a:t>
            </a:fld>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内容占位符 2"/>
          <p:cNvSpPr>
            <a:spLocks noGrp="1"/>
          </p:cNvSpPr>
          <p:nvPr>
            <p:ph idx="1"/>
          </p:nvPr>
        </p:nvSpPr>
        <p:spPr>
          <a:xfrm>
            <a:off x="457200" y="714375"/>
            <a:ext cx="8229600" cy="5857875"/>
          </a:xfrm>
        </p:spPr>
        <p:txBody>
          <a:bodyPr/>
          <a:lstStyle/>
          <a:p>
            <a:pPr>
              <a:buFontTx/>
              <a:buNone/>
            </a:pPr>
            <a:r>
              <a:rPr lang="zh-CN" sz="2000" b="1" dirty="0" smtClean="0">
                <a:latin typeface="黑体" pitchFamily="49" charset="-122"/>
                <a:ea typeface="黑体" pitchFamily="49" charset="-122"/>
              </a:rPr>
              <a:t>你</a:t>
            </a:r>
            <a:r>
              <a:rPr lang="zh-CN" sz="2000" b="1" dirty="0" smtClean="0">
                <a:latin typeface="黑体" pitchFamily="49" charset="-122"/>
                <a:ea typeface="黑体" pitchFamily="49" charset="-122"/>
              </a:rPr>
              <a:t>给英国朋友</a:t>
            </a:r>
            <a:r>
              <a:rPr lang="en-US" altLang="zh-CN" sz="2000" b="1" dirty="0" smtClean="0">
                <a:latin typeface="黑体" pitchFamily="49" charset="-122"/>
                <a:ea typeface="黑体" pitchFamily="49" charset="-122"/>
              </a:rPr>
              <a:t>Chris</a:t>
            </a:r>
            <a:r>
              <a:rPr lang="zh-CN" sz="2000" b="1" dirty="0" smtClean="0">
                <a:latin typeface="黑体" pitchFamily="49" charset="-122"/>
                <a:ea typeface="黑体" pitchFamily="49" charset="-122"/>
              </a:rPr>
              <a:t>写一封信，内容包括：</a:t>
            </a:r>
          </a:p>
          <a:p>
            <a:pPr>
              <a:buFontTx/>
              <a:buNone/>
            </a:pPr>
            <a:r>
              <a:rPr lang="en-US" altLang="zh-CN" sz="2000" b="1" dirty="0" smtClean="0">
                <a:latin typeface="黑体" pitchFamily="49" charset="-122"/>
                <a:ea typeface="黑体" pitchFamily="49" charset="-122"/>
              </a:rPr>
              <a:t>1</a:t>
            </a:r>
            <a:r>
              <a:rPr lang="zh-CN" sz="2000" b="1" dirty="0" smtClean="0">
                <a:latin typeface="黑体" pitchFamily="49" charset="-122"/>
                <a:ea typeface="黑体" pitchFamily="49" charset="-122"/>
              </a:rPr>
              <a:t>．你们原计划</a:t>
            </a:r>
            <a:r>
              <a:rPr lang="en-US" altLang="zh-CN" sz="2000" b="1" dirty="0" smtClean="0">
                <a:latin typeface="黑体" pitchFamily="49" charset="-122"/>
                <a:ea typeface="黑体" pitchFamily="49" charset="-122"/>
              </a:rPr>
              <a:t>7</a:t>
            </a:r>
            <a:r>
              <a:rPr lang="zh-CN" sz="2000" b="1" dirty="0" smtClean="0">
                <a:latin typeface="黑体" pitchFamily="49" charset="-122"/>
                <a:ea typeface="黑体" pitchFamily="49" charset="-122"/>
              </a:rPr>
              <a:t>月份一同去云南旅游；</a:t>
            </a:r>
          </a:p>
          <a:p>
            <a:pPr>
              <a:buFontTx/>
              <a:buNone/>
            </a:pPr>
            <a:r>
              <a:rPr lang="en-US" altLang="zh-CN" sz="2000" b="1" dirty="0" smtClean="0">
                <a:latin typeface="黑体" pitchFamily="49" charset="-122"/>
                <a:ea typeface="黑体" pitchFamily="49" charset="-122"/>
              </a:rPr>
              <a:t>2</a:t>
            </a:r>
            <a:r>
              <a:rPr lang="zh-CN" sz="2000" b="1" dirty="0" smtClean="0">
                <a:latin typeface="黑体" pitchFamily="49" charset="-122"/>
                <a:ea typeface="黑体" pitchFamily="49" charset="-122"/>
              </a:rPr>
              <a:t>．由于脚部受伤，你无法按原计划前往；</a:t>
            </a:r>
          </a:p>
          <a:p>
            <a:pPr>
              <a:buFontTx/>
              <a:buNone/>
            </a:pPr>
            <a:r>
              <a:rPr lang="en-US" altLang="zh-CN" sz="2000" b="1" dirty="0" smtClean="0">
                <a:latin typeface="黑体" pitchFamily="49" charset="-122"/>
                <a:ea typeface="黑体" pitchFamily="49" charset="-122"/>
              </a:rPr>
              <a:t>3</a:t>
            </a:r>
            <a:r>
              <a:rPr lang="zh-CN" sz="2000" b="1" dirty="0" smtClean="0">
                <a:latin typeface="黑体" pitchFamily="49" charset="-122"/>
                <a:ea typeface="黑体" pitchFamily="49" charset="-122"/>
              </a:rPr>
              <a:t>．表达你的歉意并建议将旅行推迟到</a:t>
            </a:r>
            <a:r>
              <a:rPr lang="en-US" altLang="zh-CN" sz="2000" b="1" dirty="0" smtClean="0">
                <a:latin typeface="黑体" pitchFamily="49" charset="-122"/>
                <a:ea typeface="黑体" pitchFamily="49" charset="-122"/>
              </a:rPr>
              <a:t>8</a:t>
            </a:r>
            <a:r>
              <a:rPr lang="zh-CN" sz="2000" b="1" dirty="0" smtClean="0">
                <a:latin typeface="黑体" pitchFamily="49" charset="-122"/>
                <a:ea typeface="黑体" pitchFamily="49" charset="-122"/>
              </a:rPr>
              <a:t>月份。</a:t>
            </a:r>
          </a:p>
          <a:p>
            <a:pPr>
              <a:buFontTx/>
              <a:buNone/>
            </a:pPr>
            <a:r>
              <a:rPr lang="en-US" altLang="zh-CN" sz="2000" b="1" dirty="0" smtClean="0">
                <a:latin typeface="黑体" pitchFamily="49" charset="-122"/>
                <a:ea typeface="黑体" pitchFamily="49" charset="-122"/>
              </a:rPr>
              <a:t> </a:t>
            </a:r>
            <a:endParaRPr lang="zh-CN" altLang="zh-CN" sz="2000" b="1" dirty="0" smtClean="0">
              <a:latin typeface="黑体" pitchFamily="49" charset="-122"/>
              <a:ea typeface="黑体" pitchFamily="49" charset="-122"/>
            </a:endParaRPr>
          </a:p>
          <a:p>
            <a:pPr>
              <a:buFontTx/>
              <a:buNone/>
            </a:pPr>
            <a:r>
              <a:rPr lang="en-US" altLang="zh-CN" sz="2000" b="1" dirty="0" smtClean="0">
                <a:latin typeface="黑体" pitchFamily="49" charset="-122"/>
                <a:ea typeface="黑体" pitchFamily="49" charset="-122"/>
              </a:rPr>
              <a:t> </a:t>
            </a:r>
            <a:endParaRPr lang="zh-CN" altLang="zh-CN" sz="2000" b="1" dirty="0" smtClean="0">
              <a:latin typeface="黑体" pitchFamily="49" charset="-122"/>
              <a:ea typeface="黑体" pitchFamily="49" charset="-122"/>
            </a:endParaRPr>
          </a:p>
          <a:p>
            <a:pPr>
              <a:buFontTx/>
              <a:buNone/>
            </a:pPr>
            <a:r>
              <a:rPr lang="en-US" altLang="zh-CN" sz="2000" b="1" i="1" dirty="0" smtClean="0">
                <a:latin typeface="黑体" pitchFamily="49" charset="-122"/>
                <a:ea typeface="黑体" pitchFamily="49" charset="-122"/>
              </a:rPr>
              <a:t>Dear Chris,</a:t>
            </a:r>
            <a:endParaRPr lang="zh-CN" altLang="zh-CN" sz="2000" b="1" dirty="0" smtClean="0">
              <a:latin typeface="黑体" pitchFamily="49" charset="-122"/>
              <a:ea typeface="黑体" pitchFamily="49" charset="-122"/>
            </a:endParaRPr>
          </a:p>
          <a:p>
            <a:pPr>
              <a:buFontTx/>
              <a:buNone/>
            </a:pPr>
            <a:r>
              <a:rPr lang="en-US" altLang="zh-CN" sz="2000" b="1" u="sng" dirty="0" smtClean="0">
                <a:latin typeface="黑体" pitchFamily="49" charset="-122"/>
                <a:ea typeface="黑体" pitchFamily="49" charset="-122"/>
              </a:rPr>
              <a:t>                                                                       </a:t>
            </a:r>
            <a:endParaRPr lang="zh-CN" altLang="zh-CN" sz="2000" b="1" dirty="0" smtClean="0">
              <a:latin typeface="黑体" pitchFamily="49" charset="-122"/>
              <a:ea typeface="黑体" pitchFamily="49" charset="-122"/>
            </a:endParaRPr>
          </a:p>
          <a:p>
            <a:pPr>
              <a:buFontTx/>
              <a:buNone/>
            </a:pPr>
            <a:r>
              <a:rPr lang="en-US" altLang="zh-CN" sz="2000" b="1" u="sng" dirty="0" smtClean="0">
                <a:latin typeface="黑体" pitchFamily="49" charset="-122"/>
                <a:ea typeface="黑体" pitchFamily="49" charset="-122"/>
              </a:rPr>
              <a:t>                                                                       </a:t>
            </a:r>
            <a:endParaRPr lang="zh-CN" altLang="zh-CN" sz="2000" b="1" dirty="0" smtClean="0">
              <a:latin typeface="黑体" pitchFamily="49" charset="-122"/>
              <a:ea typeface="黑体" pitchFamily="49" charset="-122"/>
            </a:endParaRPr>
          </a:p>
          <a:p>
            <a:pPr>
              <a:buFontTx/>
              <a:buNone/>
            </a:pPr>
            <a:r>
              <a:rPr lang="en-US" altLang="zh-CN" sz="2000" b="1" i="1" dirty="0" smtClean="0">
                <a:latin typeface="黑体" pitchFamily="49" charset="-122"/>
                <a:ea typeface="黑体" pitchFamily="49" charset="-122"/>
              </a:rPr>
              <a:t>Yours,</a:t>
            </a:r>
            <a:endParaRPr lang="zh-CN" altLang="zh-CN" sz="2000" b="1" dirty="0" smtClean="0">
              <a:latin typeface="黑体" pitchFamily="49" charset="-122"/>
              <a:ea typeface="黑体" pitchFamily="49" charset="-122"/>
            </a:endParaRPr>
          </a:p>
          <a:p>
            <a:pPr>
              <a:buFontTx/>
              <a:buNone/>
            </a:pPr>
            <a:r>
              <a:rPr lang="en-US" altLang="zh-CN" sz="2000" b="1" i="1" dirty="0" smtClean="0">
                <a:latin typeface="黑体" pitchFamily="49" charset="-122"/>
                <a:ea typeface="黑体" pitchFamily="49" charset="-122"/>
              </a:rPr>
              <a:t>Joe</a:t>
            </a:r>
            <a:endParaRPr lang="zh-CN" altLang="zh-CN" sz="2000" b="1" dirty="0" smtClean="0">
              <a:latin typeface="黑体" pitchFamily="49" charset="-122"/>
              <a:ea typeface="黑体" pitchFamily="49" charset="-122"/>
            </a:endParaRPr>
          </a:p>
          <a:p>
            <a:r>
              <a:rPr lang="en-US" altLang="zh-CN" dirty="0" smtClean="0"/>
              <a:t> </a:t>
            </a:r>
            <a:endParaRPr lang="zh-CN" altLang="zh-CN" dirty="0" smtClean="0"/>
          </a:p>
          <a:p>
            <a:endParaRPr lang="zh-CN" altLang="en-US" dirty="0" smtClean="0"/>
          </a:p>
        </p:txBody>
      </p:sp>
      <p:sp>
        <p:nvSpPr>
          <p:cNvPr id="31747" name="灯片编号占位符 3"/>
          <p:cNvSpPr>
            <a:spLocks noGrp="1"/>
          </p:cNvSpPr>
          <p:nvPr>
            <p:ph type="sldNum" sz="quarter" idx="12"/>
          </p:nvPr>
        </p:nvSpPr>
        <p:spPr>
          <a:noFill/>
        </p:spPr>
        <p:txBody>
          <a:bodyPr/>
          <a:lstStyle/>
          <a:p>
            <a:fld id="{2F9D77A2-54AD-4A8E-8033-61CB2675A5D3}" type="slidenum">
              <a:rPr lang="zh-CN" altLang="en-US" smtClean="0">
                <a:ea typeface="宋体" charset="-122"/>
              </a:rPr>
              <a:pPr/>
              <a:t>27</a:t>
            </a:fld>
            <a:endParaRPr lang="en-US" altLang="zh-CN" smtClean="0">
              <a:ea typeface="宋体"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内容占位符 2"/>
          <p:cNvSpPr>
            <a:spLocks noGrp="1"/>
          </p:cNvSpPr>
          <p:nvPr>
            <p:ph idx="1"/>
          </p:nvPr>
        </p:nvSpPr>
        <p:spPr>
          <a:xfrm>
            <a:off x="457200" y="357188"/>
            <a:ext cx="8229600" cy="6000750"/>
          </a:xfrm>
        </p:spPr>
        <p:txBody>
          <a:bodyPr/>
          <a:lstStyle/>
          <a:p>
            <a:pPr>
              <a:buFontTx/>
              <a:buNone/>
            </a:pPr>
            <a:r>
              <a:rPr lang="en-US" altLang="zh-CN" sz="2400" b="1" dirty="0" smtClean="0">
                <a:latin typeface="Times New Roman" pitchFamily="18" charset="0"/>
                <a:cs typeface="Times New Roman" pitchFamily="18" charset="0"/>
              </a:rPr>
              <a:t>Dear Chris, </a:t>
            </a:r>
            <a:endParaRPr lang="zh-CN" altLang="zh-CN" sz="2400" b="1" dirty="0" smtClean="0">
              <a:latin typeface="Times New Roman" pitchFamily="18" charset="0"/>
              <a:cs typeface="Times New Roman" pitchFamily="18" charset="0"/>
            </a:endParaRPr>
          </a:p>
          <a:p>
            <a:pPr>
              <a:buFontTx/>
              <a:buNone/>
            </a:pPr>
            <a:r>
              <a:rPr lang="en-US" altLang="zh-CN" sz="2400" b="1" dirty="0" smtClean="0">
                <a:latin typeface="Times New Roman" pitchFamily="18" charset="0"/>
                <a:cs typeface="Times New Roman" pitchFamily="18" charset="0"/>
              </a:rPr>
              <a:t>	I’m writing to make an apology.</a:t>
            </a:r>
            <a:endParaRPr lang="zh-CN" altLang="zh-CN" sz="2400" b="1" dirty="0" smtClean="0">
              <a:latin typeface="Times New Roman" pitchFamily="18" charset="0"/>
              <a:cs typeface="Times New Roman" pitchFamily="18" charset="0"/>
            </a:endParaRPr>
          </a:p>
          <a:p>
            <a:pPr>
              <a:buFontTx/>
              <a:buNone/>
            </a:pPr>
            <a:r>
              <a:rPr lang="en-US" altLang="zh-CN" sz="2400" b="1" dirty="0" smtClean="0">
                <a:latin typeface="Times New Roman" pitchFamily="18" charset="0"/>
                <a:cs typeface="Times New Roman" pitchFamily="18" charset="0"/>
              </a:rPr>
              <a:t>	We have planned to go to Yunnan together in July. </a:t>
            </a:r>
          </a:p>
          <a:p>
            <a:pPr>
              <a:buFontTx/>
              <a:buNone/>
            </a:pPr>
            <a:r>
              <a:rPr lang="en-US" altLang="zh-CN" sz="2400" b="1" dirty="0" smtClean="0">
                <a:latin typeface="Times New Roman" pitchFamily="18" charset="0"/>
                <a:cs typeface="Times New Roman" pitchFamily="18" charset="0"/>
              </a:rPr>
              <a:t>However, I’m afraid that I can’t make the trip due to my foot </a:t>
            </a:r>
          </a:p>
          <a:p>
            <a:pPr>
              <a:buFontTx/>
              <a:buNone/>
            </a:pPr>
            <a:r>
              <a:rPr lang="en-US" altLang="zh-CN" sz="2400" b="1" dirty="0" smtClean="0">
                <a:latin typeface="Times New Roman" pitchFamily="18" charset="0"/>
                <a:cs typeface="Times New Roman" pitchFamily="18" charset="0"/>
              </a:rPr>
              <a:t>injury. I am very sorry for that. </a:t>
            </a:r>
            <a:endParaRPr lang="zh-CN" altLang="zh-CN" sz="2400" b="1" dirty="0" smtClean="0">
              <a:latin typeface="Times New Roman" pitchFamily="18" charset="0"/>
              <a:cs typeface="Times New Roman" pitchFamily="18" charset="0"/>
            </a:endParaRPr>
          </a:p>
          <a:p>
            <a:pPr>
              <a:buFontTx/>
              <a:buNone/>
            </a:pPr>
            <a:r>
              <a:rPr lang="en-US" altLang="zh-CN" sz="2400" b="1" dirty="0" smtClean="0">
                <a:latin typeface="Times New Roman" pitchFamily="18" charset="0"/>
                <a:cs typeface="Times New Roman" pitchFamily="18" charset="0"/>
              </a:rPr>
              <a:t>	In my opinion, we can put the trip off in August. I think I </a:t>
            </a:r>
          </a:p>
          <a:p>
            <a:pPr>
              <a:buFontTx/>
              <a:buNone/>
            </a:pPr>
            <a:r>
              <a:rPr lang="en-US" altLang="zh-CN" sz="2400" b="1" dirty="0" smtClean="0">
                <a:latin typeface="Times New Roman" pitchFamily="18" charset="0"/>
                <a:cs typeface="Times New Roman" pitchFamily="18" charset="0"/>
              </a:rPr>
              <a:t>will be fully recovered then. Will you be free in August? </a:t>
            </a:r>
          </a:p>
          <a:p>
            <a:pPr>
              <a:buFontTx/>
              <a:buNone/>
            </a:pPr>
            <a:r>
              <a:rPr lang="en-US" altLang="zh-CN" sz="2400" b="1" dirty="0" smtClean="0">
                <a:latin typeface="Times New Roman" pitchFamily="18" charset="0"/>
                <a:cs typeface="Times New Roman" pitchFamily="18" charset="0"/>
              </a:rPr>
              <a:t>Please let me know whether that time is okay with you.</a:t>
            </a:r>
            <a:endParaRPr lang="zh-CN" altLang="zh-CN" sz="2400" b="1" dirty="0" smtClean="0">
              <a:latin typeface="Times New Roman" pitchFamily="18" charset="0"/>
              <a:cs typeface="Times New Roman" pitchFamily="18" charset="0"/>
            </a:endParaRPr>
          </a:p>
          <a:p>
            <a:pPr>
              <a:buFontTx/>
              <a:buNone/>
            </a:pPr>
            <a:r>
              <a:rPr lang="en-US" altLang="zh-CN" sz="2400" b="1" dirty="0" smtClean="0">
                <a:latin typeface="Times New Roman" pitchFamily="18" charset="0"/>
                <a:cs typeface="Times New Roman" pitchFamily="18" charset="0"/>
              </a:rPr>
              <a:t>	I’m looking forward to your early reply.</a:t>
            </a:r>
            <a:endParaRPr lang="zh-CN" altLang="zh-CN" sz="2400" b="1" dirty="0" smtClean="0">
              <a:latin typeface="Times New Roman" pitchFamily="18" charset="0"/>
              <a:cs typeface="Times New Roman" pitchFamily="18" charset="0"/>
            </a:endParaRPr>
          </a:p>
          <a:p>
            <a:pPr>
              <a:buFontTx/>
              <a:buNone/>
            </a:pPr>
            <a:endParaRPr lang="en-US" altLang="zh-CN" sz="2400" b="1" dirty="0" smtClean="0">
              <a:latin typeface="Times New Roman" pitchFamily="18" charset="0"/>
              <a:cs typeface="Times New Roman" pitchFamily="18" charset="0"/>
            </a:endParaRPr>
          </a:p>
          <a:p>
            <a:pPr>
              <a:buFontTx/>
              <a:buNone/>
            </a:pPr>
            <a:r>
              <a:rPr lang="en-US" altLang="zh-CN" sz="2400" b="1" dirty="0" smtClean="0">
                <a:latin typeface="Times New Roman" pitchFamily="18" charset="0"/>
                <a:cs typeface="Times New Roman" pitchFamily="18" charset="0"/>
              </a:rPr>
              <a:t>Yours,</a:t>
            </a:r>
            <a:endParaRPr lang="zh-CN" altLang="zh-CN" sz="2400" b="1" dirty="0" smtClean="0">
              <a:latin typeface="Times New Roman" pitchFamily="18" charset="0"/>
              <a:cs typeface="Times New Roman" pitchFamily="18" charset="0"/>
            </a:endParaRPr>
          </a:p>
          <a:p>
            <a:pPr>
              <a:buFontTx/>
              <a:buNone/>
            </a:pPr>
            <a:r>
              <a:rPr lang="en-US" altLang="zh-CN" sz="2400" b="1" dirty="0" smtClean="0">
                <a:latin typeface="Times New Roman" pitchFamily="18" charset="0"/>
                <a:cs typeface="Times New Roman" pitchFamily="18" charset="0"/>
              </a:rPr>
              <a:t>Joe</a:t>
            </a:r>
            <a:endParaRPr lang="zh-CN" altLang="zh-CN" sz="2400" b="1" dirty="0" smtClean="0">
              <a:latin typeface="Times New Roman" pitchFamily="18" charset="0"/>
              <a:cs typeface="Times New Roman" pitchFamily="18" charset="0"/>
            </a:endParaRPr>
          </a:p>
          <a:p>
            <a:endParaRPr lang="zh-CN" altLang="en-US" dirty="0" smtClean="0"/>
          </a:p>
        </p:txBody>
      </p:sp>
      <p:sp>
        <p:nvSpPr>
          <p:cNvPr id="33795" name="灯片编号占位符 3"/>
          <p:cNvSpPr>
            <a:spLocks noGrp="1"/>
          </p:cNvSpPr>
          <p:nvPr>
            <p:ph type="sldNum" sz="quarter" idx="12"/>
          </p:nvPr>
        </p:nvSpPr>
        <p:spPr>
          <a:noFill/>
        </p:spPr>
        <p:txBody>
          <a:bodyPr/>
          <a:lstStyle/>
          <a:p>
            <a:fld id="{36F1EC13-154A-4517-B9FD-C9F3CDC00092}" type="slidenum">
              <a:rPr lang="zh-CN" altLang="en-US" smtClean="0">
                <a:ea typeface="宋体" charset="-122"/>
              </a:rPr>
              <a:pPr/>
              <a:t>28</a:t>
            </a:fld>
            <a:endParaRPr lang="en-US" altLang="zh-CN" smtClean="0">
              <a:ea typeface="宋体"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内容占位符 2"/>
          <p:cNvSpPr>
            <a:spLocks noGrp="1"/>
          </p:cNvSpPr>
          <p:nvPr>
            <p:ph idx="1"/>
          </p:nvPr>
        </p:nvSpPr>
        <p:spPr>
          <a:xfrm>
            <a:off x="457200" y="285728"/>
            <a:ext cx="8229600" cy="6215085"/>
          </a:xfrm>
        </p:spPr>
        <p:txBody>
          <a:bodyPr>
            <a:normAutofit lnSpcReduction="10000"/>
          </a:bodyPr>
          <a:lstStyle/>
          <a:p>
            <a:pPr>
              <a:buFontTx/>
              <a:buNone/>
            </a:pPr>
            <a:r>
              <a:rPr lang="en-US" altLang="zh-CN" sz="2000" b="1" dirty="0" smtClean="0">
                <a:latin typeface="Times New Roman" pitchFamily="18" charset="0"/>
                <a:cs typeface="Times New Roman" pitchFamily="18" charset="0"/>
              </a:rPr>
              <a:t>Dear Chris,</a:t>
            </a:r>
            <a:endParaRPr lang="zh-CN" altLang="zh-CN" sz="2000" b="1" dirty="0" smtClean="0">
              <a:latin typeface="Times New Roman" pitchFamily="18" charset="0"/>
              <a:cs typeface="Times New Roman" pitchFamily="18" charset="0"/>
            </a:endParaRPr>
          </a:p>
          <a:p>
            <a:pPr>
              <a:buFontTx/>
              <a:buNone/>
            </a:pPr>
            <a:r>
              <a:rPr lang="en-US" altLang="zh-CN" sz="2000" b="1" dirty="0" smtClean="0">
                <a:latin typeface="Times New Roman" pitchFamily="18" charset="0"/>
                <a:cs typeface="Times New Roman" pitchFamily="18" charset="0"/>
              </a:rPr>
              <a:t>	I’m glad that you enjoy travelling as much as I do. You can’t </a:t>
            </a:r>
          </a:p>
          <a:p>
            <a:pPr>
              <a:buFontTx/>
              <a:buNone/>
            </a:pPr>
            <a:r>
              <a:rPr lang="en-US" altLang="zh-CN" sz="2000" b="1" dirty="0" smtClean="0">
                <a:latin typeface="Times New Roman" pitchFamily="18" charset="0"/>
                <a:cs typeface="Times New Roman" pitchFamily="18" charset="0"/>
              </a:rPr>
              <a:t>imagine how excited I was when you agreed to travel to Yunnan </a:t>
            </a:r>
          </a:p>
          <a:p>
            <a:pPr>
              <a:buFontTx/>
              <a:buNone/>
            </a:pPr>
            <a:r>
              <a:rPr lang="en-US" altLang="zh-CN" sz="2000" b="1" dirty="0" smtClean="0">
                <a:latin typeface="Times New Roman" pitchFamily="18" charset="0"/>
                <a:cs typeface="Times New Roman" pitchFamily="18" charset="0"/>
              </a:rPr>
              <a:t>with me in July. However, something unexpected happened, and </a:t>
            </a:r>
          </a:p>
          <a:p>
            <a:pPr>
              <a:buFontTx/>
              <a:buNone/>
            </a:pPr>
            <a:r>
              <a:rPr lang="en-US" altLang="zh-CN" sz="2000" b="1" dirty="0" smtClean="0">
                <a:latin typeface="Times New Roman" pitchFamily="18" charset="0"/>
                <a:cs typeface="Times New Roman" pitchFamily="18" charset="0"/>
              </a:rPr>
              <a:t>I’m writing to inform you of the change.</a:t>
            </a:r>
            <a:endParaRPr lang="zh-CN" altLang="zh-CN" sz="2000" b="1" dirty="0" smtClean="0">
              <a:latin typeface="Times New Roman" pitchFamily="18" charset="0"/>
              <a:cs typeface="Times New Roman" pitchFamily="18" charset="0"/>
            </a:endParaRPr>
          </a:p>
          <a:p>
            <a:pPr>
              <a:buFontTx/>
              <a:buNone/>
            </a:pPr>
            <a:r>
              <a:rPr lang="en-US" altLang="zh-CN" sz="2000" b="1" dirty="0" smtClean="0">
                <a:latin typeface="Times New Roman" pitchFamily="18" charset="0"/>
                <a:cs typeface="Times New Roman" pitchFamily="18" charset="0"/>
              </a:rPr>
              <a:t>	I accidently hurt my foot during a basketball match. As a result, </a:t>
            </a:r>
          </a:p>
          <a:p>
            <a:pPr>
              <a:buFontTx/>
              <a:buNone/>
            </a:pPr>
            <a:r>
              <a:rPr lang="en-US" altLang="zh-CN" sz="2000" b="1" dirty="0" smtClean="0">
                <a:latin typeface="Times New Roman" pitchFamily="18" charset="0"/>
                <a:cs typeface="Times New Roman" pitchFamily="18" charset="0"/>
              </a:rPr>
              <a:t>I can’t go to Yunnan with you as planned. I am terribly sorry that </a:t>
            </a:r>
          </a:p>
          <a:p>
            <a:pPr>
              <a:buFontTx/>
              <a:buNone/>
            </a:pPr>
            <a:r>
              <a:rPr lang="en-US" altLang="zh-CN" sz="2000" b="1" dirty="0" smtClean="0">
                <a:latin typeface="Times New Roman" pitchFamily="18" charset="0"/>
                <a:cs typeface="Times New Roman" pitchFamily="18" charset="0"/>
              </a:rPr>
              <a:t>the change of the plan.</a:t>
            </a:r>
            <a:endParaRPr lang="zh-CN" altLang="zh-CN" sz="2000" b="1" dirty="0" smtClean="0">
              <a:latin typeface="Times New Roman" pitchFamily="18" charset="0"/>
              <a:cs typeface="Times New Roman" pitchFamily="18" charset="0"/>
            </a:endParaRPr>
          </a:p>
          <a:p>
            <a:pPr>
              <a:buFontTx/>
              <a:buNone/>
            </a:pPr>
            <a:r>
              <a:rPr lang="en-US" altLang="zh-CN" sz="2000" b="1" dirty="0" smtClean="0">
                <a:latin typeface="Times New Roman" pitchFamily="18" charset="0"/>
                <a:cs typeface="Times New Roman" pitchFamily="18" charset="0"/>
              </a:rPr>
              <a:t>	In addition, can we put the travel off until August? My injury will </a:t>
            </a:r>
          </a:p>
          <a:p>
            <a:pPr>
              <a:buFontTx/>
              <a:buNone/>
            </a:pPr>
            <a:r>
              <a:rPr lang="en-US" altLang="zh-CN" sz="2000" b="1" dirty="0" smtClean="0">
                <a:latin typeface="Times New Roman" pitchFamily="18" charset="0"/>
                <a:cs typeface="Times New Roman" pitchFamily="18" charset="0"/>
              </a:rPr>
              <a:t>by no means be a matter by then! I sincerely hope that the time is </a:t>
            </a:r>
          </a:p>
          <a:p>
            <a:pPr>
              <a:buFontTx/>
              <a:buNone/>
            </a:pPr>
            <a:r>
              <a:rPr lang="en-US" altLang="zh-CN" sz="2000" b="1" dirty="0" smtClean="0">
                <a:latin typeface="Times New Roman" pitchFamily="18" charset="0"/>
                <a:cs typeface="Times New Roman" pitchFamily="18" charset="0"/>
              </a:rPr>
              <a:t>convenient for you. If you have made a decision, don’t hesitate to </a:t>
            </a:r>
          </a:p>
          <a:p>
            <a:pPr>
              <a:buFontTx/>
              <a:buNone/>
            </a:pPr>
            <a:r>
              <a:rPr lang="en-US" altLang="zh-CN" sz="2000" b="1" dirty="0" smtClean="0">
                <a:latin typeface="Times New Roman" pitchFamily="18" charset="0"/>
                <a:cs typeface="Times New Roman" pitchFamily="18" charset="0"/>
              </a:rPr>
              <a:t>let me know.</a:t>
            </a:r>
            <a:endParaRPr lang="zh-CN" altLang="zh-CN" sz="2000" b="1" dirty="0" smtClean="0">
              <a:latin typeface="Times New Roman" pitchFamily="18" charset="0"/>
              <a:cs typeface="Times New Roman" pitchFamily="18" charset="0"/>
            </a:endParaRPr>
          </a:p>
          <a:p>
            <a:pPr>
              <a:buFontTx/>
              <a:buNone/>
            </a:pPr>
            <a:r>
              <a:rPr lang="en-US" altLang="zh-CN" sz="2000" b="1" dirty="0" smtClean="0">
                <a:latin typeface="Times New Roman" pitchFamily="18" charset="0"/>
                <a:cs typeface="Times New Roman" pitchFamily="18" charset="0"/>
              </a:rPr>
              <a:t>     I’m looking forward to your reply.</a:t>
            </a:r>
            <a:endParaRPr lang="zh-CN" altLang="zh-CN" sz="2000" b="1" dirty="0" smtClean="0">
              <a:latin typeface="Times New Roman" pitchFamily="18" charset="0"/>
              <a:cs typeface="Times New Roman" pitchFamily="18" charset="0"/>
            </a:endParaRPr>
          </a:p>
          <a:p>
            <a:pPr>
              <a:buFontTx/>
              <a:buNone/>
            </a:pPr>
            <a:endParaRPr lang="en-US" altLang="zh-CN" sz="2000" b="1" dirty="0" smtClean="0">
              <a:latin typeface="Times New Roman" pitchFamily="18" charset="0"/>
              <a:cs typeface="Times New Roman" pitchFamily="18" charset="0"/>
            </a:endParaRPr>
          </a:p>
          <a:p>
            <a:pPr>
              <a:buFontTx/>
              <a:buNone/>
            </a:pPr>
            <a:r>
              <a:rPr lang="en-US" altLang="zh-CN" sz="2000" b="1" dirty="0" smtClean="0">
                <a:latin typeface="Times New Roman" pitchFamily="18" charset="0"/>
                <a:cs typeface="Times New Roman" pitchFamily="18" charset="0"/>
              </a:rPr>
              <a:t>Yours,</a:t>
            </a:r>
            <a:endParaRPr lang="zh-CN" altLang="zh-CN" sz="2000" b="1" dirty="0" smtClean="0">
              <a:latin typeface="Times New Roman" pitchFamily="18" charset="0"/>
              <a:cs typeface="Times New Roman" pitchFamily="18" charset="0"/>
            </a:endParaRPr>
          </a:p>
          <a:p>
            <a:pPr>
              <a:buFontTx/>
              <a:buNone/>
            </a:pPr>
            <a:r>
              <a:rPr lang="en-US" altLang="zh-CN" sz="2000" b="1" dirty="0" smtClean="0">
                <a:latin typeface="Times New Roman" pitchFamily="18" charset="0"/>
                <a:cs typeface="Times New Roman" pitchFamily="18" charset="0"/>
              </a:rPr>
              <a:t>Joe</a:t>
            </a:r>
            <a:endParaRPr lang="zh-CN" altLang="zh-CN" sz="2000" b="1" dirty="0" smtClean="0">
              <a:latin typeface="Times New Roman" pitchFamily="18" charset="0"/>
              <a:cs typeface="Times New Roman" pitchFamily="18" charset="0"/>
            </a:endParaRPr>
          </a:p>
          <a:p>
            <a:pPr>
              <a:buFontTx/>
              <a:buNone/>
            </a:pPr>
            <a:r>
              <a:rPr lang="en-US" altLang="zh-CN" sz="2000" b="1" dirty="0" smtClean="0">
                <a:latin typeface="Times New Roman" pitchFamily="18" charset="0"/>
                <a:cs typeface="Times New Roman" pitchFamily="18" charset="0"/>
              </a:rPr>
              <a:t> </a:t>
            </a:r>
            <a:endParaRPr lang="zh-CN" altLang="zh-CN" sz="2000" b="1" dirty="0" smtClean="0">
              <a:latin typeface="Times New Roman" pitchFamily="18" charset="0"/>
              <a:cs typeface="Times New Roman" pitchFamily="18" charset="0"/>
            </a:endParaRPr>
          </a:p>
          <a:p>
            <a:endParaRPr lang="zh-CN" altLang="en-US" dirty="0" smtClean="0"/>
          </a:p>
        </p:txBody>
      </p:sp>
      <p:sp>
        <p:nvSpPr>
          <p:cNvPr id="35843" name="灯片编号占位符 3"/>
          <p:cNvSpPr>
            <a:spLocks noGrp="1"/>
          </p:cNvSpPr>
          <p:nvPr>
            <p:ph type="sldNum" sz="quarter" idx="12"/>
          </p:nvPr>
        </p:nvSpPr>
        <p:spPr>
          <a:noFill/>
        </p:spPr>
        <p:txBody>
          <a:bodyPr/>
          <a:lstStyle/>
          <a:p>
            <a:fld id="{20445267-C1F3-4865-957E-2D0B85ABB99F}" type="slidenum">
              <a:rPr lang="zh-CN" altLang="en-US" smtClean="0">
                <a:ea typeface="宋体" charset="-122"/>
              </a:rPr>
              <a:pPr/>
              <a:t>29</a:t>
            </a:fld>
            <a:endParaRPr lang="en-US" altLang="zh-CN" smtClean="0">
              <a:ea typeface="宋体"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571480"/>
            <a:ext cx="7772400" cy="5929354"/>
          </a:xfrm>
        </p:spPr>
        <p:txBody>
          <a:bodyPr>
            <a:normAutofit lnSpcReduction="10000"/>
          </a:bodyPr>
          <a:lstStyle/>
          <a:p>
            <a:pPr>
              <a:buNone/>
            </a:pPr>
            <a:r>
              <a:rPr lang="zh-CN" altLang="en-US" sz="2000" dirty="0" smtClean="0">
                <a:latin typeface="黑体" pitchFamily="49" charset="-122"/>
                <a:ea typeface="黑体" pitchFamily="49" charset="-122"/>
              </a:rPr>
              <a:t>假设</a:t>
            </a:r>
            <a:r>
              <a:rPr lang="zh-CN" altLang="en-US" sz="2000" dirty="0" smtClean="0">
                <a:latin typeface="黑体" pitchFamily="49" charset="-122"/>
                <a:ea typeface="黑体" pitchFamily="49" charset="-122"/>
              </a:rPr>
              <a:t>你是红星中学高三学生李华，请给你的美国朋友</a:t>
            </a:r>
            <a:r>
              <a:rPr lang="en-US" sz="2000" dirty="0" smtClean="0">
                <a:latin typeface="黑体" pitchFamily="49" charset="-122"/>
                <a:ea typeface="黑体" pitchFamily="49" charset="-122"/>
              </a:rPr>
              <a:t>Jim</a:t>
            </a:r>
            <a:r>
              <a:rPr lang="zh-CN" altLang="en-US" sz="2000" dirty="0" smtClean="0">
                <a:latin typeface="黑体" pitchFamily="49" charset="-122"/>
                <a:ea typeface="黑体" pitchFamily="49" charset="-122"/>
              </a:rPr>
              <a:t>写一封</a:t>
            </a:r>
            <a:endParaRPr lang="en-US" altLang="zh-CN" sz="2000" dirty="0" smtClean="0">
              <a:latin typeface="黑体" pitchFamily="49" charset="-122"/>
              <a:ea typeface="黑体" pitchFamily="49" charset="-122"/>
            </a:endParaRPr>
          </a:p>
          <a:p>
            <a:pPr>
              <a:buNone/>
            </a:pPr>
            <a:r>
              <a:rPr lang="zh-CN" altLang="en-US" sz="2000" dirty="0" smtClean="0">
                <a:latin typeface="黑体" pitchFamily="49" charset="-122"/>
                <a:ea typeface="黑体" pitchFamily="49" charset="-122"/>
              </a:rPr>
              <a:t>邮件，告诉他你打算参加龙舟训练营，希望他一起参加。邮件的内</a:t>
            </a:r>
            <a:endParaRPr lang="en-US" altLang="zh-CN" sz="2000" dirty="0" smtClean="0">
              <a:latin typeface="黑体" pitchFamily="49" charset="-122"/>
              <a:ea typeface="黑体" pitchFamily="49" charset="-122"/>
            </a:endParaRPr>
          </a:p>
          <a:p>
            <a:pPr>
              <a:buNone/>
            </a:pPr>
            <a:r>
              <a:rPr lang="zh-CN" altLang="en-US" sz="2000" dirty="0" smtClean="0">
                <a:latin typeface="黑体" pitchFamily="49" charset="-122"/>
                <a:ea typeface="黑体" pitchFamily="49" charset="-122"/>
              </a:rPr>
              <a:t>容包括：</a:t>
            </a:r>
          </a:p>
          <a:p>
            <a:pPr>
              <a:buNone/>
            </a:pPr>
            <a:r>
              <a:rPr lang="en-US" sz="2000" dirty="0" smtClean="0">
                <a:latin typeface="黑体" pitchFamily="49" charset="-122"/>
                <a:ea typeface="黑体" pitchFamily="49" charset="-122"/>
              </a:rPr>
              <a:t>1</a:t>
            </a:r>
            <a:r>
              <a:rPr lang="zh-CN" altLang="en-US" sz="2000" dirty="0" smtClean="0">
                <a:latin typeface="黑体" pitchFamily="49" charset="-122"/>
                <a:ea typeface="黑体" pitchFamily="49" charset="-122"/>
              </a:rPr>
              <a:t>．介绍训练营的相关内容（例如：时间、地点、参加者等）；</a:t>
            </a:r>
          </a:p>
          <a:p>
            <a:pPr>
              <a:buNone/>
            </a:pPr>
            <a:r>
              <a:rPr lang="en-US" sz="2000" dirty="0" smtClean="0">
                <a:latin typeface="黑体" pitchFamily="49" charset="-122"/>
                <a:ea typeface="黑体" pitchFamily="49" charset="-122"/>
              </a:rPr>
              <a:t>2</a:t>
            </a:r>
            <a:r>
              <a:rPr lang="zh-CN" altLang="en-US" sz="2000" dirty="0" smtClean="0">
                <a:latin typeface="黑体" pitchFamily="49" charset="-122"/>
                <a:ea typeface="黑体" pitchFamily="49" charset="-122"/>
              </a:rPr>
              <a:t>．说明你打算参加的原因；</a:t>
            </a:r>
          </a:p>
          <a:p>
            <a:pPr>
              <a:buNone/>
            </a:pPr>
            <a:r>
              <a:rPr lang="en-US" sz="2000" dirty="0" smtClean="0">
                <a:latin typeface="黑体" pitchFamily="49" charset="-122"/>
                <a:ea typeface="黑体" pitchFamily="49" charset="-122"/>
              </a:rPr>
              <a:t>3</a:t>
            </a:r>
            <a:r>
              <a:rPr lang="zh-CN" altLang="en-US" sz="2000" dirty="0" smtClean="0">
                <a:latin typeface="黑体" pitchFamily="49" charset="-122"/>
                <a:ea typeface="黑体" pitchFamily="49" charset="-122"/>
              </a:rPr>
              <a:t>．询问对方的意向。</a:t>
            </a:r>
          </a:p>
          <a:p>
            <a:pPr>
              <a:buNone/>
            </a:pPr>
            <a:r>
              <a:rPr lang="en-US" sz="2000" dirty="0" smtClean="0">
                <a:latin typeface="黑体" pitchFamily="49" charset="-122"/>
                <a:ea typeface="黑体" pitchFamily="49" charset="-122"/>
              </a:rPr>
              <a:t> </a:t>
            </a:r>
            <a:endParaRPr lang="zh-CN" altLang="en-US" sz="2000" dirty="0" smtClean="0">
              <a:latin typeface="黑体" pitchFamily="49" charset="-122"/>
              <a:ea typeface="黑体" pitchFamily="49" charset="-122"/>
            </a:endParaRPr>
          </a:p>
          <a:p>
            <a:pPr>
              <a:buNone/>
            </a:pPr>
            <a:r>
              <a:rPr lang="zh-CN" altLang="en-US" sz="2000" dirty="0" smtClean="0">
                <a:latin typeface="黑体" pitchFamily="49" charset="-122"/>
                <a:ea typeface="黑体" pitchFamily="49" charset="-122"/>
              </a:rPr>
              <a:t>提示</a:t>
            </a:r>
            <a:r>
              <a:rPr lang="zh-CN" altLang="en-US" sz="2000" dirty="0" smtClean="0">
                <a:latin typeface="黑体" pitchFamily="49" charset="-122"/>
                <a:ea typeface="黑体" pitchFamily="49" charset="-122"/>
              </a:rPr>
              <a:t>词：龙舟训练营</a:t>
            </a:r>
            <a:r>
              <a:rPr lang="en-US" sz="2000" dirty="0" smtClean="0">
                <a:latin typeface="黑体" pitchFamily="49" charset="-122"/>
                <a:ea typeface="黑体" pitchFamily="49" charset="-122"/>
              </a:rPr>
              <a:t>  Dragon Boat Training Camp</a:t>
            </a:r>
            <a:endParaRPr lang="zh-CN" altLang="en-US" sz="2000" dirty="0" smtClean="0">
              <a:latin typeface="黑体" pitchFamily="49" charset="-122"/>
              <a:ea typeface="黑体" pitchFamily="49" charset="-122"/>
            </a:endParaRPr>
          </a:p>
          <a:p>
            <a:pPr>
              <a:buNone/>
            </a:pPr>
            <a:r>
              <a:rPr lang="en-US" sz="2000" dirty="0" smtClean="0">
                <a:latin typeface="黑体" pitchFamily="49" charset="-122"/>
                <a:ea typeface="黑体" pitchFamily="49" charset="-122"/>
              </a:rPr>
              <a:t> </a:t>
            </a:r>
            <a:endParaRPr lang="zh-CN" altLang="en-US" sz="2000" dirty="0" smtClean="0">
              <a:latin typeface="黑体" pitchFamily="49" charset="-122"/>
              <a:ea typeface="黑体" pitchFamily="49" charset="-122"/>
            </a:endParaRPr>
          </a:p>
          <a:p>
            <a:pPr>
              <a:buNone/>
            </a:pPr>
            <a:r>
              <a:rPr lang="en-US" sz="2000" i="1" dirty="0" smtClean="0">
                <a:latin typeface="黑体" pitchFamily="49" charset="-122"/>
                <a:ea typeface="黑体" pitchFamily="49" charset="-122"/>
              </a:rPr>
              <a:t>Dear Jim,</a:t>
            </a:r>
            <a:endParaRPr lang="zh-CN" altLang="en-US" sz="2000" dirty="0" smtClean="0">
              <a:latin typeface="黑体" pitchFamily="49" charset="-122"/>
              <a:ea typeface="黑体" pitchFamily="49" charset="-122"/>
            </a:endParaRPr>
          </a:p>
          <a:p>
            <a:pPr>
              <a:buNone/>
            </a:pPr>
            <a:endParaRPr lang="en-US" sz="2000" i="1" u="sng" dirty="0" smtClean="0">
              <a:latin typeface="黑体" pitchFamily="49" charset="-122"/>
              <a:ea typeface="黑体" pitchFamily="49" charset="-122"/>
            </a:endParaRPr>
          </a:p>
          <a:p>
            <a:pPr>
              <a:buNone/>
            </a:pPr>
            <a:r>
              <a:rPr lang="en-US" sz="2000" i="1" dirty="0" smtClean="0">
                <a:latin typeface="黑体" pitchFamily="49" charset="-122"/>
                <a:ea typeface="黑体" pitchFamily="49" charset="-122"/>
              </a:rPr>
              <a:t>Yours,</a:t>
            </a:r>
            <a:endParaRPr lang="zh-CN" altLang="en-US" sz="2000" dirty="0" smtClean="0">
              <a:latin typeface="黑体" pitchFamily="49" charset="-122"/>
              <a:ea typeface="黑体" pitchFamily="49" charset="-122"/>
            </a:endParaRPr>
          </a:p>
          <a:p>
            <a:pPr>
              <a:buNone/>
            </a:pPr>
            <a:r>
              <a:rPr lang="en-US" sz="2000" i="1" dirty="0" smtClean="0">
                <a:latin typeface="黑体" pitchFamily="49" charset="-122"/>
                <a:ea typeface="黑体" pitchFamily="49" charset="-122"/>
              </a:rPr>
              <a:t>Li </a:t>
            </a:r>
            <a:r>
              <a:rPr lang="en-US" sz="2000" i="1" dirty="0" err="1" smtClean="0">
                <a:latin typeface="黑体" pitchFamily="49" charset="-122"/>
                <a:ea typeface="黑体" pitchFamily="49" charset="-122"/>
              </a:rPr>
              <a:t>Hua</a:t>
            </a:r>
            <a:endParaRPr lang="zh-CN" altLang="en-US" sz="2000" dirty="0" smtClean="0">
              <a:latin typeface="黑体" pitchFamily="49" charset="-122"/>
              <a:ea typeface="黑体" pitchFamily="49" charset="-122"/>
            </a:endParaRPr>
          </a:p>
          <a:p>
            <a:pPr>
              <a:buNone/>
            </a:pPr>
            <a:r>
              <a:rPr lang="en-US" sz="2000" u="sng" dirty="0" smtClean="0">
                <a:latin typeface="黑体" pitchFamily="49" charset="-122"/>
                <a:ea typeface="黑体" pitchFamily="49" charset="-122"/>
              </a:rPr>
              <a:t>                                                                      </a:t>
            </a:r>
            <a:endParaRPr lang="zh-CN" altLang="en-US" sz="2000" dirty="0" smtClean="0">
              <a:latin typeface="黑体" pitchFamily="49" charset="-122"/>
              <a:ea typeface="黑体" pitchFamily="49" charset="-122"/>
            </a:endParaRPr>
          </a:p>
          <a:p>
            <a:pPr>
              <a:buNone/>
            </a:pPr>
            <a:r>
              <a:rPr lang="en-US" sz="2000" u="sng" dirty="0" smtClean="0">
                <a:latin typeface="黑体" pitchFamily="49" charset="-122"/>
                <a:ea typeface="黑体" pitchFamily="49" charset="-122"/>
              </a:rPr>
              <a:t>                                                                       </a:t>
            </a:r>
            <a:endParaRPr lang="zh-CN" altLang="en-US" sz="2000" dirty="0" smtClean="0">
              <a:latin typeface="黑体" pitchFamily="49" charset="-122"/>
              <a:ea typeface="黑体" pitchFamily="49" charset="-122"/>
            </a:endParaRPr>
          </a:p>
          <a:p>
            <a:r>
              <a:rPr lang="en-US" sz="2000" i="1" dirty="0" smtClean="0">
                <a:latin typeface="黑体" pitchFamily="49" charset="-122"/>
                <a:ea typeface="黑体" pitchFamily="49" charset="-122"/>
              </a:rPr>
              <a:t> </a:t>
            </a:r>
            <a:endParaRPr lang="zh-CN" altLang="en-US" sz="2000" dirty="0" smtClean="0">
              <a:latin typeface="黑体" pitchFamily="49" charset="-122"/>
              <a:ea typeface="黑体" pitchFamily="49" charset="-122"/>
            </a:endParaRP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30</a:t>
            </a:fld>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214290"/>
            <a:ext cx="7772400" cy="6072230"/>
          </a:xfrm>
        </p:spPr>
        <p:txBody>
          <a:bodyPr/>
          <a:lstStyle/>
          <a:p>
            <a:pPr>
              <a:buNone/>
            </a:pPr>
            <a:r>
              <a:rPr lang="en-US" sz="2000" dirty="0" smtClean="0">
                <a:latin typeface="Times New Roman" pitchFamily="18" charset="0"/>
                <a:cs typeface="Times New Roman" pitchFamily="18" charset="0"/>
              </a:rPr>
              <a:t>Dear Jim,</a:t>
            </a:r>
            <a:endParaRPr lang="zh-CN" altLang="en-US" sz="2000" dirty="0" smtClean="0">
              <a:latin typeface="Times New Roman" pitchFamily="18" charset="0"/>
              <a:cs typeface="Times New Roman" pitchFamily="18" charset="0"/>
            </a:endParaRPr>
          </a:p>
          <a:p>
            <a:pPr>
              <a:buNone/>
            </a:pPr>
            <a:r>
              <a:rPr lang="en-US" sz="2000" dirty="0" smtClean="0">
                <a:latin typeface="Times New Roman" pitchFamily="18" charset="0"/>
                <a:cs typeface="Times New Roman" pitchFamily="18" charset="0"/>
              </a:rPr>
              <a:t>	How are things going? I’m writing to let you know I am going to take </a:t>
            </a:r>
          </a:p>
          <a:p>
            <a:pPr>
              <a:buNone/>
            </a:pPr>
            <a:r>
              <a:rPr lang="en-US" sz="2000" dirty="0" smtClean="0">
                <a:latin typeface="Times New Roman" pitchFamily="18" charset="0"/>
                <a:cs typeface="Times New Roman" pitchFamily="18" charset="0"/>
              </a:rPr>
              <a:t>part in a Dragon Boat Training Camp. It will be held during the first week </a:t>
            </a:r>
          </a:p>
          <a:p>
            <a:pPr>
              <a:buNone/>
            </a:pPr>
            <a:r>
              <a:rPr lang="en-US" sz="2000" dirty="0" smtClean="0">
                <a:latin typeface="Times New Roman" pitchFamily="18" charset="0"/>
                <a:cs typeface="Times New Roman" pitchFamily="18" charset="0"/>
              </a:rPr>
              <a:t>of July. Participants, most of whom are middle school students, will meet </a:t>
            </a:r>
          </a:p>
          <a:p>
            <a:pPr>
              <a:buNone/>
            </a:pPr>
            <a:r>
              <a:rPr lang="en-US" sz="2000" dirty="0" smtClean="0">
                <a:latin typeface="Times New Roman" pitchFamily="18" charset="0"/>
                <a:cs typeface="Times New Roman" pitchFamily="18" charset="0"/>
              </a:rPr>
              <a:t>at the Olympic forest park in Beijing. I want to take part in it because I </a:t>
            </a:r>
          </a:p>
          <a:p>
            <a:pPr>
              <a:buNone/>
            </a:pPr>
            <a:r>
              <a:rPr lang="en-US" sz="2000" dirty="0" smtClean="0">
                <a:latin typeface="Times New Roman" pitchFamily="18" charset="0"/>
                <a:cs typeface="Times New Roman" pitchFamily="18" charset="0"/>
              </a:rPr>
              <a:t>regard it as a good chance to learn more about Chinese traditional culture </a:t>
            </a:r>
          </a:p>
          <a:p>
            <a:pPr>
              <a:buNone/>
            </a:pPr>
            <a:r>
              <a:rPr lang="en-US" sz="2000" dirty="0" smtClean="0">
                <a:latin typeface="Times New Roman" pitchFamily="18" charset="0"/>
                <a:cs typeface="Times New Roman" pitchFamily="18" charset="0"/>
              </a:rPr>
              <a:t>and exercise my body at the same time. </a:t>
            </a:r>
            <a:endParaRPr lang="zh-CN" altLang="en-US" sz="2000" dirty="0" smtClean="0">
              <a:latin typeface="Times New Roman" pitchFamily="18" charset="0"/>
              <a:cs typeface="Times New Roman" pitchFamily="18" charset="0"/>
            </a:endParaRPr>
          </a:p>
          <a:p>
            <a:pPr>
              <a:buNone/>
            </a:pPr>
            <a:r>
              <a:rPr lang="zh-CN" alt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I know you have been a huge fan to Chinese traditional culture, so I </a:t>
            </a:r>
          </a:p>
          <a:p>
            <a:pPr>
              <a:buNone/>
            </a:pPr>
            <a:r>
              <a:rPr lang="en-US" sz="2000" dirty="0" smtClean="0">
                <a:latin typeface="Times New Roman" pitchFamily="18" charset="0"/>
                <a:cs typeface="Times New Roman" pitchFamily="18" charset="0"/>
              </a:rPr>
              <a:t>think you may cherish this chance. Would you like to go to the camp with </a:t>
            </a:r>
          </a:p>
          <a:p>
            <a:pPr>
              <a:buNone/>
            </a:pPr>
            <a:r>
              <a:rPr lang="en-US" sz="2000" dirty="0" smtClean="0">
                <a:latin typeface="Times New Roman" pitchFamily="18" charset="0"/>
                <a:cs typeface="Times New Roman" pitchFamily="18" charset="0"/>
              </a:rPr>
              <a:t>me? If so, I believe we will spend a wonderful week learning and playing </a:t>
            </a:r>
          </a:p>
          <a:p>
            <a:pPr>
              <a:buNone/>
            </a:pPr>
            <a:r>
              <a:rPr lang="en-US" sz="2000" dirty="0" smtClean="0">
                <a:latin typeface="Times New Roman" pitchFamily="18" charset="0"/>
                <a:cs typeface="Times New Roman" pitchFamily="18" charset="0"/>
              </a:rPr>
              <a:t>together.</a:t>
            </a:r>
            <a:endParaRPr lang="zh-CN" altLang="en-US" sz="2000" dirty="0" smtClean="0">
              <a:latin typeface="Times New Roman" pitchFamily="18" charset="0"/>
              <a:cs typeface="Times New Roman" pitchFamily="18" charset="0"/>
            </a:endParaRPr>
          </a:p>
          <a:p>
            <a:pPr>
              <a:buNone/>
            </a:pPr>
            <a:r>
              <a:rPr lang="zh-CN" alt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Looking forward to your early reply. And wish you all the best.</a:t>
            </a:r>
            <a:endParaRPr lang="zh-CN" altLang="en-US" sz="2000" dirty="0" smtClean="0">
              <a:latin typeface="Times New Roman" pitchFamily="18" charset="0"/>
              <a:cs typeface="Times New Roman" pitchFamily="18" charset="0"/>
            </a:endParaRPr>
          </a:p>
          <a:p>
            <a:pPr>
              <a:buNone/>
            </a:pPr>
            <a:endParaRPr lang="en-US" sz="2000" dirty="0" smtClean="0">
              <a:latin typeface="Times New Roman" pitchFamily="18" charset="0"/>
              <a:cs typeface="Times New Roman" pitchFamily="18" charset="0"/>
            </a:endParaRPr>
          </a:p>
          <a:p>
            <a:pPr>
              <a:buNone/>
            </a:pPr>
            <a:r>
              <a:rPr lang="en-US" sz="2000" dirty="0" smtClean="0">
                <a:latin typeface="Times New Roman" pitchFamily="18" charset="0"/>
                <a:cs typeface="Times New Roman" pitchFamily="18" charset="0"/>
              </a:rPr>
              <a:t>Yours </a:t>
            </a:r>
            <a:endParaRPr lang="zh-CN" altLang="en-US" sz="2000" dirty="0" smtClean="0">
              <a:latin typeface="Times New Roman" pitchFamily="18" charset="0"/>
              <a:cs typeface="Times New Roman" pitchFamily="18" charset="0"/>
            </a:endParaRPr>
          </a:p>
          <a:p>
            <a:pPr>
              <a:buNone/>
            </a:pPr>
            <a:r>
              <a:rPr lang="en-US" sz="2000" dirty="0" smtClean="0">
                <a:latin typeface="Times New Roman" pitchFamily="18" charset="0"/>
                <a:cs typeface="Times New Roman" pitchFamily="18" charset="0"/>
              </a:rPr>
              <a:t>Li </a:t>
            </a:r>
            <a:r>
              <a:rPr lang="en-US" sz="2000" dirty="0" err="1" smtClean="0">
                <a:latin typeface="Times New Roman" pitchFamily="18" charset="0"/>
                <a:cs typeface="Times New Roman" pitchFamily="18" charset="0"/>
              </a:rPr>
              <a:t>Hua</a:t>
            </a:r>
            <a:endParaRPr lang="zh-CN" altLang="en-US" sz="3600" dirty="0" smtClean="0">
              <a:solidFill>
                <a:srgbClr val="FF0000"/>
              </a:solidFill>
              <a:latin typeface="Times New Roman" pitchFamily="18" charset="0"/>
              <a:cs typeface="Times New Roman" pitchFamily="18" charset="0"/>
            </a:endParaRP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31</a:t>
            </a:fld>
            <a:endParaRPr lang="zh-CN"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灯片编号占位符 4"/>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F0D064E4-6F6A-47C6-98BA-8DB1E2687F91}" type="slidenum">
              <a:rPr lang="zh-CN" altLang="en-US" sz="1200">
                <a:latin typeface="Arial Black" pitchFamily="34" charset="0"/>
              </a:rPr>
              <a:pPr algn="r"/>
              <a:t>32</a:t>
            </a:fld>
            <a:endParaRPr lang="en-US" altLang="zh-CN" sz="1200">
              <a:latin typeface="Arial Black" pitchFamily="34" charset="0"/>
            </a:endParaRPr>
          </a:p>
        </p:txBody>
      </p:sp>
      <p:sp>
        <p:nvSpPr>
          <p:cNvPr id="39940" name="灯片编号占位符 7"/>
          <p:cNvSpPr>
            <a:spLocks noGrp="1"/>
          </p:cNvSpPr>
          <p:nvPr>
            <p:ph type="sldNum" sz="quarter" idx="12"/>
          </p:nvPr>
        </p:nvSpPr>
        <p:spPr>
          <a:noFill/>
        </p:spPr>
        <p:txBody>
          <a:bodyPr/>
          <a:lstStyle/>
          <a:p>
            <a:fld id="{342DD9A2-E878-47D3-873E-0AE0242EE45C}" type="slidenum">
              <a:rPr lang="zh-CN" altLang="en-US" smtClean="0">
                <a:ea typeface="宋体" charset="-122"/>
              </a:rPr>
              <a:pPr/>
              <a:t>32</a:t>
            </a:fld>
            <a:endParaRPr lang="en-US" altLang="zh-CN" smtClean="0">
              <a:ea typeface="宋体" charset="-122"/>
            </a:endParaRPr>
          </a:p>
        </p:txBody>
      </p:sp>
      <p:sp>
        <p:nvSpPr>
          <p:cNvPr id="39939" name="Rectangle 2"/>
          <p:cNvSpPr>
            <a:spLocks noGrp="1" noChangeArrowheads="1"/>
          </p:cNvSpPr>
          <p:nvPr>
            <p:ph type="body" idx="4294967295"/>
          </p:nvPr>
        </p:nvSpPr>
        <p:spPr>
          <a:xfrm>
            <a:off x="0" y="476250"/>
            <a:ext cx="8229600" cy="5649913"/>
          </a:xfrm>
        </p:spPr>
        <p:txBody>
          <a:bodyPr/>
          <a:lstStyle/>
          <a:p>
            <a:pPr eaLnBrk="1" hangingPunct="1">
              <a:buFontTx/>
              <a:buNone/>
            </a:pPr>
            <a:r>
              <a:rPr lang="zh-CN" altLang="en-US" sz="2400" b="1" dirty="0" smtClean="0">
                <a:latin typeface="Times New Roman" pitchFamily="18" charset="0"/>
                <a:ea typeface="楷体_GB2312" pitchFamily="49" charset="-122"/>
              </a:rPr>
              <a:t>理想作文</a:t>
            </a:r>
            <a:endParaRPr lang="en-US" altLang="zh-CN" sz="2400" b="1" dirty="0" smtClean="0">
              <a:latin typeface="Times New Roman" pitchFamily="18" charset="0"/>
              <a:ea typeface="楷体_GB2312" pitchFamily="49" charset="-122"/>
            </a:endParaRPr>
          </a:p>
          <a:p>
            <a:pPr eaLnBrk="1" hangingPunct="1">
              <a:buFontTx/>
              <a:buNone/>
            </a:pPr>
            <a:r>
              <a:rPr lang="zh-CN" altLang="en-US" sz="2000" b="1" dirty="0" smtClean="0">
                <a:latin typeface="Times New Roman" pitchFamily="18" charset="0"/>
                <a:ea typeface="楷体_GB2312" pitchFamily="49" charset="-122"/>
              </a:rPr>
              <a:t>            </a:t>
            </a:r>
            <a:r>
              <a:rPr lang="en-US" altLang="zh-CN" sz="2000" b="1" dirty="0" smtClean="0">
                <a:latin typeface="Times New Roman" pitchFamily="18" charset="0"/>
                <a:ea typeface="楷体_GB2312" pitchFamily="49" charset="-122"/>
              </a:rPr>
              <a:t>Early in the morning, we </a:t>
            </a:r>
            <a:r>
              <a:rPr lang="en-US" altLang="zh-CN" sz="2000" b="1" dirty="0" smtClean="0">
                <a:solidFill>
                  <a:srgbClr val="FFFF00"/>
                </a:solidFill>
                <a:latin typeface="Times New Roman" pitchFamily="18" charset="0"/>
                <a:ea typeface="楷体_GB2312" pitchFamily="49" charset="-122"/>
              </a:rPr>
              <a:t>cycled to </a:t>
            </a:r>
            <a:r>
              <a:rPr lang="en-US" altLang="zh-CN" sz="2000" b="1" dirty="0" smtClean="0">
                <a:latin typeface="Times New Roman" pitchFamily="18" charset="0"/>
                <a:ea typeface="楷体_GB2312" pitchFamily="49" charset="-122"/>
              </a:rPr>
              <a:t>our destination and reached the big sign of the festival, which stood out against the green environment in the park. </a:t>
            </a:r>
            <a:r>
              <a:rPr lang="en-US" altLang="zh-CN" sz="2000" b="1" dirty="0" smtClean="0">
                <a:solidFill>
                  <a:srgbClr val="FFFF00"/>
                </a:solidFill>
                <a:latin typeface="Times New Roman" pitchFamily="18" charset="0"/>
                <a:ea typeface="楷体_GB2312" pitchFamily="49" charset="-122"/>
              </a:rPr>
              <a:t>Hardly had we </a:t>
            </a:r>
            <a:r>
              <a:rPr lang="en-US" altLang="zh-CN" sz="2000" b="1" dirty="0" smtClean="0">
                <a:latin typeface="Times New Roman" pitchFamily="18" charset="0"/>
                <a:ea typeface="楷体_GB2312" pitchFamily="49" charset="-122"/>
              </a:rPr>
              <a:t>entered the park </a:t>
            </a:r>
            <a:r>
              <a:rPr lang="en-US" altLang="zh-CN" sz="2000" b="1" dirty="0" smtClean="0">
                <a:solidFill>
                  <a:srgbClr val="FFFF00"/>
                </a:solidFill>
                <a:latin typeface="Times New Roman" pitchFamily="18" charset="0"/>
                <a:ea typeface="楷体_GB2312" pitchFamily="49" charset="-122"/>
              </a:rPr>
              <a:t>when</a:t>
            </a:r>
            <a:r>
              <a:rPr lang="en-US" altLang="zh-CN" sz="2000" b="1" dirty="0" smtClean="0">
                <a:latin typeface="Times New Roman" pitchFamily="18" charset="0"/>
                <a:ea typeface="楷体_GB2312" pitchFamily="49" charset="-122"/>
              </a:rPr>
              <a:t> a speech about how to learn English started. </a:t>
            </a:r>
            <a:r>
              <a:rPr lang="en-US" altLang="zh-CN" sz="2000" b="1" dirty="0" smtClean="0">
                <a:solidFill>
                  <a:srgbClr val="FFFF00"/>
                </a:solidFill>
                <a:latin typeface="Times New Roman" pitchFamily="18" charset="0"/>
                <a:ea typeface="楷体_GB2312" pitchFamily="49" charset="-122"/>
              </a:rPr>
              <a:t>Seated </a:t>
            </a:r>
            <a:r>
              <a:rPr lang="en-US" altLang="zh-CN" sz="2000" b="1" dirty="0" smtClean="0">
                <a:latin typeface="Times New Roman" pitchFamily="18" charset="0"/>
                <a:ea typeface="楷体_GB2312" pitchFamily="49" charset="-122"/>
              </a:rPr>
              <a:t>in the front, we set down carefully what we thought was beneficial to our English study. After that, we went to the free – talking area and separated to chat with different foreigners. </a:t>
            </a:r>
            <a:r>
              <a:rPr lang="en-US" altLang="zh-CN" sz="2000" b="1" dirty="0" smtClean="0">
                <a:solidFill>
                  <a:srgbClr val="FFFF00"/>
                </a:solidFill>
                <a:latin typeface="Times New Roman" pitchFamily="18" charset="0"/>
                <a:ea typeface="楷体_GB2312" pitchFamily="49" charset="-122"/>
              </a:rPr>
              <a:t>A bit difficult as </a:t>
            </a:r>
            <a:r>
              <a:rPr lang="en-US" altLang="zh-CN" sz="2000" b="1" dirty="0" smtClean="0">
                <a:latin typeface="Times New Roman" pitchFamily="18" charset="0"/>
                <a:ea typeface="楷体_GB2312" pitchFamily="49" charset="-122"/>
              </a:rPr>
              <a:t>it was once in a while, I </a:t>
            </a:r>
            <a:r>
              <a:rPr lang="en-US" altLang="zh-CN" sz="2000" b="1" dirty="0" smtClean="0">
                <a:solidFill>
                  <a:srgbClr val="FFFF00"/>
                </a:solidFill>
                <a:latin typeface="Times New Roman" pitchFamily="18" charset="0"/>
                <a:ea typeface="楷体_GB2312" pitchFamily="49" charset="-122"/>
              </a:rPr>
              <a:t>tried my best using </a:t>
            </a:r>
            <a:r>
              <a:rPr lang="en-US" altLang="zh-CN" sz="2000" b="1" dirty="0" smtClean="0">
                <a:latin typeface="Times New Roman" pitchFamily="18" charset="0"/>
                <a:ea typeface="楷体_GB2312" pitchFamily="49" charset="-122"/>
              </a:rPr>
              <a:t>gestures and expressions to make myself understood. Time flied quickly. At the end of the activity, we went to an English bookstore, where we bought some books about the ABC’s of English. </a:t>
            </a:r>
          </a:p>
          <a:p>
            <a:pPr eaLnBrk="1" hangingPunct="1">
              <a:buFontTx/>
              <a:buNone/>
            </a:pPr>
            <a:r>
              <a:rPr lang="en-US" altLang="zh-CN" sz="2000" b="1" dirty="0" smtClean="0">
                <a:latin typeface="Times New Roman" pitchFamily="18" charset="0"/>
                <a:ea typeface="楷体_GB2312" pitchFamily="49" charset="-122"/>
              </a:rPr>
              <a:t>           </a:t>
            </a:r>
            <a:r>
              <a:rPr lang="zh-CN" altLang="en-US" sz="2000" b="1" dirty="0" smtClean="0">
                <a:latin typeface="Times New Roman" pitchFamily="18" charset="0"/>
                <a:ea typeface="楷体_GB2312" pitchFamily="49" charset="-122"/>
              </a:rPr>
              <a:t> </a:t>
            </a:r>
            <a:r>
              <a:rPr lang="en-US" altLang="zh-CN" sz="2000" b="1" dirty="0" smtClean="0">
                <a:solidFill>
                  <a:srgbClr val="FFFF00"/>
                </a:solidFill>
                <a:latin typeface="Times New Roman" pitchFamily="18" charset="0"/>
                <a:ea typeface="楷体_GB2312" pitchFamily="49" charset="-122"/>
              </a:rPr>
              <a:t>With books in hands </a:t>
            </a:r>
            <a:r>
              <a:rPr lang="en-US" altLang="zh-CN" sz="2000" b="1" dirty="0" smtClean="0">
                <a:latin typeface="Times New Roman" pitchFamily="18" charset="0"/>
                <a:ea typeface="楷体_GB2312" pitchFamily="49" charset="-122"/>
              </a:rPr>
              <a:t>and our minds filled with meaningful memories, we went home </a:t>
            </a:r>
            <a:r>
              <a:rPr lang="en-US" altLang="zh-CN" sz="2000" b="1" dirty="0" smtClean="0">
                <a:solidFill>
                  <a:srgbClr val="FFFF00"/>
                </a:solidFill>
                <a:latin typeface="Times New Roman" pitchFamily="18" charset="0"/>
                <a:ea typeface="楷体_GB2312" pitchFamily="49" charset="-122"/>
              </a:rPr>
              <a:t>in great satisfaction and excitement.</a:t>
            </a:r>
            <a:endParaRPr lang="zh-CN" altLang="en-US" sz="2000" b="1" dirty="0" smtClean="0">
              <a:solidFill>
                <a:srgbClr val="FFFF00"/>
              </a:solidFill>
              <a:latin typeface="Times New Roman" pitchFamily="18" charset="0"/>
              <a:ea typeface="楷体_GB2312" pitchFamily="49"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idx="1"/>
          </p:nvPr>
        </p:nvSpPr>
        <p:spPr>
          <a:xfrm>
            <a:off x="685800" y="357188"/>
            <a:ext cx="7772400" cy="5548312"/>
          </a:xfrm>
        </p:spPr>
        <p:txBody>
          <a:bodyPr/>
          <a:lstStyle/>
          <a:p>
            <a:pPr>
              <a:buFontTx/>
              <a:buNone/>
            </a:pPr>
            <a:r>
              <a:rPr lang="zh-CN" altLang="en-US" sz="2400" b="1" dirty="0" smtClean="0">
                <a:latin typeface="Times New Roman" pitchFamily="18" charset="0"/>
                <a:cs typeface="Times New Roman" pitchFamily="18" charset="0"/>
              </a:rPr>
              <a:t>表达“想起了</a:t>
            </a:r>
            <a:r>
              <a:rPr lang="en-US" altLang="zh-CN" sz="2400" b="1" dirty="0" smtClean="0">
                <a:latin typeface="Times New Roman" pitchFamily="18" charset="0"/>
                <a:cs typeface="Times New Roman" pitchFamily="18" charset="0"/>
              </a:rPr>
              <a:t>......</a:t>
            </a:r>
            <a:r>
              <a:rPr lang="zh-CN" altLang="zh-CN" sz="2400" b="1" dirty="0" smtClean="0">
                <a:latin typeface="Times New Roman" pitchFamily="18" charset="0"/>
                <a:cs typeface="Times New Roman" pitchFamily="18" charset="0"/>
              </a:rPr>
              <a:t>”</a:t>
            </a:r>
          </a:p>
          <a:p>
            <a:pPr>
              <a:buFontTx/>
              <a:buNone/>
            </a:pPr>
            <a:r>
              <a:rPr lang="en-US" altLang="zh-CN" sz="2400" b="1" dirty="0" smtClean="0">
                <a:latin typeface="Times New Roman" pitchFamily="18" charset="0"/>
                <a:cs typeface="Times New Roman" pitchFamily="18" charset="0"/>
              </a:rPr>
              <a:t>1.A thought popped out of my head.</a:t>
            </a:r>
            <a:endParaRPr lang="zh-CN" altLang="zh-CN" sz="2400" b="1" dirty="0" smtClean="0">
              <a:latin typeface="Times New Roman" pitchFamily="18" charset="0"/>
              <a:cs typeface="Times New Roman" pitchFamily="18" charset="0"/>
            </a:endParaRPr>
          </a:p>
          <a:p>
            <a:pPr>
              <a:buFontTx/>
              <a:buNone/>
            </a:pPr>
            <a:r>
              <a:rPr lang="en-US" altLang="zh-CN" sz="2400" b="1" dirty="0" smtClean="0">
                <a:latin typeface="Times New Roman" pitchFamily="18" charset="0"/>
                <a:cs typeface="Times New Roman" pitchFamily="18" charset="0"/>
              </a:rPr>
              <a:t>2.A thought rushed into my mind.</a:t>
            </a:r>
            <a:endParaRPr lang="zh-CN" altLang="zh-CN" sz="2400" b="1" dirty="0" smtClean="0">
              <a:latin typeface="Times New Roman" pitchFamily="18" charset="0"/>
              <a:cs typeface="Times New Roman" pitchFamily="18" charset="0"/>
            </a:endParaRPr>
          </a:p>
          <a:p>
            <a:pPr>
              <a:buFontTx/>
              <a:buNone/>
            </a:pPr>
            <a:r>
              <a:rPr lang="en-US" altLang="zh-CN" sz="2400" b="1" dirty="0" smtClean="0">
                <a:latin typeface="Times New Roman" pitchFamily="18" charset="0"/>
                <a:cs typeface="Times New Roman" pitchFamily="18" charset="0"/>
              </a:rPr>
              <a:t>3.A thought dawned on me.</a:t>
            </a:r>
            <a:endParaRPr lang="zh-CN" altLang="zh-CN" sz="2400" b="1" dirty="0" smtClean="0">
              <a:latin typeface="Times New Roman" pitchFamily="18" charset="0"/>
              <a:cs typeface="Times New Roman" pitchFamily="18" charset="0"/>
            </a:endParaRPr>
          </a:p>
          <a:p>
            <a:pPr>
              <a:buFontTx/>
              <a:buNone/>
            </a:pPr>
            <a:r>
              <a:rPr lang="en-US" altLang="zh-CN" sz="2400" b="1" dirty="0" smtClean="0">
                <a:latin typeface="Times New Roman" pitchFamily="18" charset="0"/>
                <a:cs typeface="Times New Roman" pitchFamily="18" charset="0"/>
              </a:rPr>
              <a:t>4.A thought flashed in my mind.</a:t>
            </a:r>
            <a:endParaRPr lang="zh-CN" altLang="zh-CN" sz="2400" b="1" dirty="0" smtClean="0">
              <a:latin typeface="Times New Roman" pitchFamily="18" charset="0"/>
              <a:cs typeface="Times New Roman" pitchFamily="18" charset="0"/>
            </a:endParaRPr>
          </a:p>
          <a:p>
            <a:pPr>
              <a:buFontTx/>
              <a:buNone/>
            </a:pPr>
            <a:r>
              <a:rPr lang="en-US" altLang="zh-CN" sz="2400" b="1" dirty="0" smtClean="0">
                <a:latin typeface="Times New Roman" pitchFamily="18" charset="0"/>
                <a:cs typeface="Times New Roman" pitchFamily="18" charset="0"/>
              </a:rPr>
              <a:t>5.It (suddenly) hit me that....</a:t>
            </a:r>
            <a:endParaRPr lang="zh-CN" altLang="zh-CN" sz="2400" b="1" dirty="0" smtClean="0">
              <a:latin typeface="Times New Roman" pitchFamily="18" charset="0"/>
              <a:cs typeface="Times New Roman" pitchFamily="18" charset="0"/>
            </a:endParaRPr>
          </a:p>
          <a:p>
            <a:pPr>
              <a:buFontTx/>
              <a:buNone/>
            </a:pPr>
            <a:r>
              <a:rPr lang="en-US" altLang="zh-CN" sz="2400" b="1" dirty="0" smtClean="0">
                <a:latin typeface="Times New Roman" pitchFamily="18" charset="0"/>
                <a:cs typeface="Times New Roman" pitchFamily="18" charset="0"/>
              </a:rPr>
              <a:t>6.It occurred to me that....</a:t>
            </a:r>
            <a:endParaRPr lang="zh-CN" altLang="zh-CN" sz="2400" b="1" dirty="0" smtClean="0">
              <a:latin typeface="Times New Roman" pitchFamily="18" charset="0"/>
              <a:cs typeface="Times New Roman" pitchFamily="18" charset="0"/>
            </a:endParaRPr>
          </a:p>
          <a:p>
            <a:pPr>
              <a:buFontTx/>
              <a:buNone/>
            </a:pPr>
            <a:r>
              <a:rPr lang="en-US" altLang="zh-CN" sz="2400" b="1" dirty="0" smtClean="0">
                <a:latin typeface="Times New Roman" pitchFamily="18" charset="0"/>
                <a:cs typeface="Times New Roman" pitchFamily="18" charset="0"/>
              </a:rPr>
              <a:t>7.It dawned on me that.....</a:t>
            </a:r>
            <a:endParaRPr lang="zh-CN" altLang="zh-CN" sz="2400" b="1" dirty="0" smtClean="0">
              <a:latin typeface="Times New Roman" pitchFamily="18" charset="0"/>
              <a:cs typeface="Times New Roman" pitchFamily="18" charset="0"/>
            </a:endParaRPr>
          </a:p>
          <a:p>
            <a:pPr>
              <a:buFontTx/>
              <a:buNone/>
            </a:pPr>
            <a:r>
              <a:rPr lang="en-US" altLang="zh-CN" sz="2400" b="1" dirty="0" smtClean="0">
                <a:latin typeface="Times New Roman" pitchFamily="18" charset="0"/>
                <a:cs typeface="Times New Roman" pitchFamily="18" charset="0"/>
              </a:rPr>
              <a:t>8.A thought came to my mind.</a:t>
            </a:r>
            <a:endParaRPr lang="zh-CN" altLang="zh-CN" sz="2400" b="1" dirty="0" smtClean="0">
              <a:latin typeface="Times New Roman" pitchFamily="18" charset="0"/>
              <a:cs typeface="Times New Roman" pitchFamily="18" charset="0"/>
            </a:endParaRPr>
          </a:p>
          <a:p>
            <a:pPr>
              <a:buFontTx/>
              <a:buNone/>
            </a:pPr>
            <a:r>
              <a:rPr lang="en-US" altLang="zh-CN" sz="2400" b="1" dirty="0" smtClean="0">
                <a:latin typeface="Times New Roman" pitchFamily="18" charset="0"/>
                <a:cs typeface="Times New Roman" pitchFamily="18" charset="0"/>
              </a:rPr>
              <a:t>9.A thought crowded in.</a:t>
            </a:r>
            <a:endParaRPr lang="zh-CN" altLang="zh-CN" sz="2400" b="1" dirty="0" smtClean="0">
              <a:latin typeface="Times New Roman" pitchFamily="18" charset="0"/>
              <a:cs typeface="Times New Roman" pitchFamily="18" charset="0"/>
            </a:endParaRPr>
          </a:p>
          <a:p>
            <a:pPr>
              <a:buFontTx/>
              <a:buNone/>
            </a:pPr>
            <a:r>
              <a:rPr lang="en-US" altLang="zh-CN" sz="2400" b="1" dirty="0" smtClean="0">
                <a:latin typeface="Times New Roman" pitchFamily="18" charset="0"/>
                <a:cs typeface="Times New Roman" pitchFamily="18" charset="0"/>
              </a:rPr>
              <a:t>10.A thought flooded into my head.</a:t>
            </a:r>
            <a:endParaRPr lang="zh-CN" altLang="zh-CN" sz="2400" b="1" dirty="0" smtClean="0">
              <a:latin typeface="Times New Roman" pitchFamily="18" charset="0"/>
              <a:cs typeface="Times New Roman" pitchFamily="18" charset="0"/>
            </a:endParaRPr>
          </a:p>
          <a:p>
            <a:endParaRPr lang="zh-CN" altLang="en-US" sz="2400" b="1" dirty="0">
              <a:latin typeface="Times New Roman" pitchFamily="18" charset="0"/>
              <a:cs typeface="Times New Roman" pitchFamily="18" charset="0"/>
            </a:endParaRPr>
          </a:p>
        </p:txBody>
      </p:sp>
      <p:sp>
        <p:nvSpPr>
          <p:cNvPr id="5" name="灯片编号占位符 4"/>
          <p:cNvSpPr>
            <a:spLocks noGrp="1"/>
          </p:cNvSpPr>
          <p:nvPr>
            <p:ph type="sldNum" sz="quarter" idx="12"/>
          </p:nvPr>
        </p:nvSpPr>
        <p:spPr/>
        <p:txBody>
          <a:bodyPr/>
          <a:lstStyle/>
          <a:p>
            <a:fld id="{4C35DB68-B91D-49C9-8D91-E7D9BEE70847}" type="slidenum">
              <a:rPr lang="zh-CN" altLang="en-US" smtClean="0"/>
              <a:pPr/>
              <a:t>33</a:t>
            </a:fld>
            <a:endParaRPr lang="zh-CN"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内容占位符 2"/>
          <p:cNvSpPr>
            <a:spLocks noGrp="1"/>
          </p:cNvSpPr>
          <p:nvPr>
            <p:ph idx="1"/>
          </p:nvPr>
        </p:nvSpPr>
        <p:spPr>
          <a:xfrm>
            <a:off x="457200" y="428625"/>
            <a:ext cx="8229600" cy="5697538"/>
          </a:xfrm>
        </p:spPr>
        <p:txBody>
          <a:bodyPr/>
          <a:lstStyle/>
          <a:p>
            <a:pPr>
              <a:buFontTx/>
              <a:buNone/>
            </a:pPr>
            <a:r>
              <a:rPr lang="zh-CN" sz="2000" dirty="0" smtClean="0">
                <a:latin typeface="Times New Roman" pitchFamily="18" charset="0"/>
                <a:cs typeface="Times New Roman" pitchFamily="18" charset="0"/>
              </a:rPr>
              <a:t>分词：</a:t>
            </a:r>
          </a:p>
          <a:p>
            <a:pPr>
              <a:buFontTx/>
              <a:buNone/>
            </a:pPr>
            <a:r>
              <a:rPr lang="en-US" altLang="zh-CN" sz="2000" dirty="0" smtClean="0">
                <a:latin typeface="Times New Roman" pitchFamily="18" charset="0"/>
                <a:cs typeface="Times New Roman" pitchFamily="18" charset="0"/>
              </a:rPr>
              <a:t>1. </a:t>
            </a:r>
            <a:r>
              <a:rPr lang="en-US" altLang="zh-CN" sz="2000" dirty="0" smtClean="0">
                <a:solidFill>
                  <a:srgbClr val="FF0000"/>
                </a:solidFill>
                <a:latin typeface="Times New Roman" pitchFamily="18" charset="0"/>
                <a:cs typeface="Times New Roman" pitchFamily="18" charset="0"/>
              </a:rPr>
              <a:t>Seeing</a:t>
            </a:r>
            <a:r>
              <a:rPr lang="en-US" altLang="zh-CN" sz="2000" dirty="0" smtClean="0">
                <a:latin typeface="Times New Roman" pitchFamily="18" charset="0"/>
                <a:cs typeface="Times New Roman" pitchFamily="18" charset="0"/>
              </a:rPr>
              <a:t> all these problems, I felt compelled (</a:t>
            </a:r>
            <a:r>
              <a:rPr lang="zh-CN" sz="2000" dirty="0" smtClean="0">
                <a:latin typeface="Times New Roman" pitchFamily="18" charset="0"/>
                <a:cs typeface="Times New Roman" pitchFamily="18" charset="0"/>
              </a:rPr>
              <a:t>迫使</a:t>
            </a:r>
            <a:r>
              <a:rPr lang="en-US" altLang="zh-CN" sz="2000" dirty="0" smtClean="0">
                <a:latin typeface="Times New Roman" pitchFamily="18" charset="0"/>
                <a:cs typeface="Times New Roman" pitchFamily="18" charset="0"/>
              </a:rPr>
              <a:t>) to change the situations of my fellow students.</a:t>
            </a:r>
            <a:endParaRPr lang="zh-CN" altLang="zh-CN" sz="2000" dirty="0" smtClean="0">
              <a:latin typeface="Times New Roman" pitchFamily="18" charset="0"/>
              <a:cs typeface="Times New Roman" pitchFamily="18" charset="0"/>
            </a:endParaRPr>
          </a:p>
          <a:p>
            <a:pPr>
              <a:buFontTx/>
              <a:buNone/>
            </a:pPr>
            <a:r>
              <a:rPr lang="en-US" altLang="zh-CN" sz="2000" dirty="0" smtClean="0">
                <a:latin typeface="Times New Roman" pitchFamily="18" charset="0"/>
                <a:cs typeface="Times New Roman" pitchFamily="18" charset="0"/>
              </a:rPr>
              <a:t>2</a:t>
            </a:r>
            <a:r>
              <a:rPr lang="en-US" altLang="zh-CN" sz="2000" dirty="0" smtClean="0">
                <a:solidFill>
                  <a:srgbClr val="FF0000"/>
                </a:solidFill>
                <a:latin typeface="Times New Roman" pitchFamily="18" charset="0"/>
                <a:cs typeface="Times New Roman" pitchFamily="18" charset="0"/>
              </a:rPr>
              <a:t>. Witnessing </a:t>
            </a:r>
            <a:r>
              <a:rPr lang="en-US" altLang="zh-CN" sz="2000" dirty="0" smtClean="0">
                <a:latin typeface="Times New Roman" pitchFamily="18" charset="0"/>
                <a:cs typeface="Times New Roman" pitchFamily="18" charset="0"/>
              </a:rPr>
              <a:t>the worrying situation, it suddenly hit me that I should erase the phenomenon to benefit my fellow students.</a:t>
            </a:r>
            <a:endParaRPr lang="zh-CN" altLang="zh-CN" sz="2000" dirty="0" smtClean="0">
              <a:latin typeface="Times New Roman" pitchFamily="18" charset="0"/>
              <a:cs typeface="Times New Roman" pitchFamily="18" charset="0"/>
            </a:endParaRPr>
          </a:p>
          <a:p>
            <a:pPr>
              <a:buFontTx/>
              <a:buNone/>
            </a:pPr>
            <a:r>
              <a:rPr lang="en-US" altLang="zh-CN" sz="2000" dirty="0" smtClean="0">
                <a:latin typeface="Times New Roman" pitchFamily="18" charset="0"/>
                <a:cs typeface="Times New Roman" pitchFamily="18" charset="0"/>
              </a:rPr>
              <a:t>3. </a:t>
            </a:r>
            <a:r>
              <a:rPr lang="en-US" altLang="zh-CN" sz="2000" dirty="0" smtClean="0">
                <a:solidFill>
                  <a:srgbClr val="FF0000"/>
                </a:solidFill>
                <a:latin typeface="Times New Roman" pitchFamily="18" charset="0"/>
                <a:cs typeface="Times New Roman" pitchFamily="18" charset="0"/>
              </a:rPr>
              <a:t>Watching</a:t>
            </a:r>
            <a:r>
              <a:rPr lang="en-US" altLang="zh-CN" sz="2000" dirty="0" smtClean="0">
                <a:latin typeface="Times New Roman" pitchFamily="18" charset="0"/>
                <a:cs typeface="Times New Roman" pitchFamily="18" charset="0"/>
              </a:rPr>
              <a:t> this, I deeply realized that the difficulties of bike parking was not something that could wait any more. </a:t>
            </a:r>
            <a:endParaRPr lang="zh-CN" altLang="zh-CN" sz="2000" dirty="0" smtClean="0">
              <a:latin typeface="Times New Roman" pitchFamily="18" charset="0"/>
              <a:cs typeface="Times New Roman" pitchFamily="18" charset="0"/>
            </a:endParaRPr>
          </a:p>
          <a:p>
            <a:pPr>
              <a:buFontTx/>
              <a:buNone/>
            </a:pPr>
            <a:r>
              <a:rPr lang="en-US" altLang="zh-CN" sz="2000" dirty="0" smtClean="0">
                <a:latin typeface="Times New Roman" pitchFamily="18" charset="0"/>
                <a:cs typeface="Times New Roman" pitchFamily="18" charset="0"/>
              </a:rPr>
              <a:t>4. </a:t>
            </a:r>
            <a:r>
              <a:rPr lang="en-US" altLang="zh-CN" sz="2000" dirty="0" smtClean="0">
                <a:solidFill>
                  <a:srgbClr val="FF0000"/>
                </a:solidFill>
                <a:latin typeface="Times New Roman" pitchFamily="18" charset="0"/>
                <a:cs typeface="Times New Roman" pitchFamily="18" charset="0"/>
              </a:rPr>
              <a:t>Noticing</a:t>
            </a:r>
            <a:r>
              <a:rPr lang="en-US" altLang="zh-CN" sz="2000" dirty="0" smtClean="0">
                <a:latin typeface="Times New Roman" pitchFamily="18" charset="0"/>
                <a:cs typeface="Times New Roman" pitchFamily="18" charset="0"/>
              </a:rPr>
              <a:t> this, I couldn’t help but feel a real sense of worry and concern.</a:t>
            </a:r>
            <a:endParaRPr lang="zh-CN" altLang="zh-CN" sz="2000" dirty="0" smtClean="0">
              <a:latin typeface="Times New Roman" pitchFamily="18" charset="0"/>
              <a:cs typeface="Times New Roman" pitchFamily="18" charset="0"/>
            </a:endParaRPr>
          </a:p>
          <a:p>
            <a:pPr>
              <a:buFontTx/>
              <a:buNone/>
            </a:pPr>
            <a:r>
              <a:rPr lang="en-US" altLang="zh-CN" sz="2000" dirty="0" smtClean="0">
                <a:latin typeface="Times New Roman" pitchFamily="18" charset="0"/>
                <a:cs typeface="Times New Roman" pitchFamily="18" charset="0"/>
              </a:rPr>
              <a:t>5</a:t>
            </a:r>
            <a:r>
              <a:rPr lang="en-US" altLang="zh-CN" sz="2000" dirty="0" smtClean="0">
                <a:solidFill>
                  <a:srgbClr val="FF0000"/>
                </a:solidFill>
                <a:latin typeface="Times New Roman" pitchFamily="18" charset="0"/>
                <a:cs typeface="Times New Roman" pitchFamily="18" charset="0"/>
              </a:rPr>
              <a:t>. Looking at </a:t>
            </a:r>
            <a:r>
              <a:rPr lang="en-US" altLang="zh-CN" sz="2000" dirty="0" smtClean="0">
                <a:latin typeface="Times New Roman" pitchFamily="18" charset="0"/>
                <a:cs typeface="Times New Roman" pitchFamily="18" charset="0"/>
              </a:rPr>
              <a:t>this, it occurred to me that even though I was free from the trouble of bike parking, I had the responsibility to work out a solution to better serve my fellow students.</a:t>
            </a:r>
            <a:endParaRPr lang="zh-CN" altLang="zh-CN" sz="2000" dirty="0" smtClean="0">
              <a:latin typeface="Times New Roman" pitchFamily="18" charset="0"/>
              <a:cs typeface="Times New Roman" pitchFamily="18" charset="0"/>
            </a:endParaRPr>
          </a:p>
          <a:p>
            <a:endParaRPr lang="zh-CN" altLang="en-US" dirty="0" smtClean="0"/>
          </a:p>
        </p:txBody>
      </p:sp>
      <p:sp>
        <p:nvSpPr>
          <p:cNvPr id="33795" name="灯片编号占位符 3"/>
          <p:cNvSpPr>
            <a:spLocks noGrp="1"/>
          </p:cNvSpPr>
          <p:nvPr>
            <p:ph type="sldNum" sz="quarter" idx="12"/>
          </p:nvPr>
        </p:nvSpPr>
        <p:spPr>
          <a:noFill/>
        </p:spPr>
        <p:txBody>
          <a:bodyPr/>
          <a:lstStyle/>
          <a:p>
            <a:fld id="{1537FCFA-7A4C-40BA-B19A-7E0026CF20EE}" type="slidenum">
              <a:rPr lang="zh-CN" altLang="en-US" smtClean="0">
                <a:ea typeface="宋体" charset="-122"/>
              </a:rPr>
              <a:pPr/>
              <a:t>34</a:t>
            </a:fld>
            <a:endParaRPr lang="en-US" altLang="zh-CN" smtClean="0">
              <a:ea typeface="宋体"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内容占位符 2"/>
          <p:cNvSpPr>
            <a:spLocks noGrp="1"/>
          </p:cNvSpPr>
          <p:nvPr>
            <p:ph idx="1"/>
          </p:nvPr>
        </p:nvSpPr>
        <p:spPr>
          <a:xfrm>
            <a:off x="457200" y="428625"/>
            <a:ext cx="8229600" cy="5697538"/>
          </a:xfrm>
        </p:spPr>
        <p:txBody>
          <a:bodyPr>
            <a:normAutofit lnSpcReduction="10000"/>
          </a:bodyPr>
          <a:lstStyle/>
          <a:p>
            <a:pPr>
              <a:buFontTx/>
              <a:buNone/>
            </a:pPr>
            <a:r>
              <a:rPr lang="en-US" altLang="zh-CN" sz="2400" dirty="0" smtClean="0">
                <a:latin typeface="Times New Roman" pitchFamily="18" charset="0"/>
                <a:cs typeface="Times New Roman" pitchFamily="18" charset="0"/>
              </a:rPr>
              <a:t>1. After reading up every word of our proposal, he granted it without a second thought, </a:t>
            </a:r>
            <a:r>
              <a:rPr lang="en-US" altLang="zh-CN" sz="2400" dirty="0" smtClean="0">
                <a:solidFill>
                  <a:srgbClr val="FF0000"/>
                </a:solidFill>
                <a:latin typeface="Times New Roman" pitchFamily="18" charset="0"/>
                <a:cs typeface="Times New Roman" pitchFamily="18" charset="0"/>
              </a:rPr>
              <a:t>which </a:t>
            </a:r>
            <a:r>
              <a:rPr lang="en-US" altLang="zh-CN" sz="2400" dirty="0" smtClean="0">
                <a:latin typeface="Times New Roman" pitchFamily="18" charset="0"/>
                <a:cs typeface="Times New Roman" pitchFamily="18" charset="0"/>
              </a:rPr>
              <a:t>made us feel greatly encouraged and relieved. </a:t>
            </a:r>
            <a:endParaRPr lang="zh-CN" altLang="zh-CN" sz="2400" dirty="0" smtClean="0">
              <a:latin typeface="Times New Roman" pitchFamily="18" charset="0"/>
              <a:cs typeface="Times New Roman" pitchFamily="18" charset="0"/>
            </a:endParaRPr>
          </a:p>
          <a:p>
            <a:pPr>
              <a:buFontTx/>
              <a:buNone/>
            </a:pPr>
            <a:r>
              <a:rPr lang="en-US" altLang="zh-CN" sz="2400" dirty="0" smtClean="0">
                <a:latin typeface="Times New Roman" pitchFamily="18" charset="0"/>
                <a:cs typeface="Times New Roman" pitchFamily="18" charset="0"/>
              </a:rPr>
              <a:t>2. Our proposal received/acquired/gained enormous encouragement and support from him</a:t>
            </a:r>
            <a:r>
              <a:rPr lang="en-US" altLang="zh-CN" sz="2400" dirty="0" smtClean="0">
                <a:solidFill>
                  <a:srgbClr val="FF0000"/>
                </a:solidFill>
                <a:latin typeface="Times New Roman" pitchFamily="18" charset="0"/>
                <a:cs typeface="Times New Roman" pitchFamily="18" charset="0"/>
              </a:rPr>
              <a:t>, which </a:t>
            </a:r>
            <a:r>
              <a:rPr lang="en-US" altLang="zh-CN" sz="2400" dirty="0" smtClean="0">
                <a:latin typeface="Times New Roman" pitchFamily="18" charset="0"/>
                <a:cs typeface="Times New Roman" pitchFamily="18" charset="0"/>
              </a:rPr>
              <a:t>was no doubt both inspiring and uplifting.</a:t>
            </a:r>
            <a:endParaRPr lang="zh-CN" altLang="zh-CN" sz="2400" dirty="0" smtClean="0">
              <a:latin typeface="Times New Roman" pitchFamily="18" charset="0"/>
              <a:cs typeface="Times New Roman" pitchFamily="18" charset="0"/>
            </a:endParaRPr>
          </a:p>
          <a:p>
            <a:pPr>
              <a:buFontTx/>
              <a:buNone/>
            </a:pPr>
            <a:r>
              <a:rPr lang="en-US" altLang="zh-CN" sz="2400" dirty="0" smtClean="0">
                <a:latin typeface="Times New Roman" pitchFamily="18" charset="0"/>
                <a:cs typeface="Times New Roman" pitchFamily="18" charset="0"/>
              </a:rPr>
              <a:t>3. Our plan met with fervent support and recognition from him </a:t>
            </a:r>
            <a:r>
              <a:rPr lang="en-US" altLang="zh-CN" sz="2400" dirty="0" smtClean="0">
                <a:solidFill>
                  <a:srgbClr val="FF0000"/>
                </a:solidFill>
                <a:latin typeface="Times New Roman" pitchFamily="18" charset="0"/>
                <a:cs typeface="Times New Roman" pitchFamily="18" charset="0"/>
              </a:rPr>
              <a:t>who</a:t>
            </a:r>
            <a:r>
              <a:rPr lang="en-US" altLang="zh-CN" sz="2400" dirty="0" smtClean="0">
                <a:latin typeface="Times New Roman" pitchFamily="18" charset="0"/>
                <a:cs typeface="Times New Roman" pitchFamily="18" charset="0"/>
              </a:rPr>
              <a:t>, without a second thought, agreed to initiate the construction work right away. </a:t>
            </a:r>
            <a:endParaRPr lang="zh-CN" altLang="zh-CN" sz="2400" dirty="0" smtClean="0">
              <a:latin typeface="Times New Roman" pitchFamily="18" charset="0"/>
              <a:cs typeface="Times New Roman" pitchFamily="18" charset="0"/>
            </a:endParaRPr>
          </a:p>
          <a:p>
            <a:pPr>
              <a:buFontTx/>
              <a:buNone/>
            </a:pPr>
            <a:r>
              <a:rPr lang="en-US" altLang="zh-CN" sz="2400" dirty="0" smtClean="0">
                <a:latin typeface="Times New Roman" pitchFamily="18" charset="0"/>
                <a:cs typeface="Times New Roman" pitchFamily="18" charset="0"/>
              </a:rPr>
              <a:t>4. The principal favored our idea since he was struck by the proposal </a:t>
            </a:r>
            <a:r>
              <a:rPr lang="en-US" altLang="zh-CN" sz="2400" dirty="0" smtClean="0">
                <a:solidFill>
                  <a:srgbClr val="FF0000"/>
                </a:solidFill>
                <a:latin typeface="Times New Roman" pitchFamily="18" charset="0"/>
                <a:cs typeface="Times New Roman" pitchFamily="18" charset="0"/>
              </a:rPr>
              <a:t>which </a:t>
            </a:r>
            <a:r>
              <a:rPr lang="en-US" altLang="zh-CN" sz="2400" dirty="0" smtClean="0">
                <a:latin typeface="Times New Roman" pitchFamily="18" charset="0"/>
                <a:cs typeface="Times New Roman" pitchFamily="18" charset="0"/>
              </a:rPr>
              <a:t>revealed our unique insight and independent thinking. </a:t>
            </a:r>
            <a:endParaRPr lang="zh-CN" altLang="zh-CN" sz="2400" dirty="0" smtClean="0">
              <a:latin typeface="Times New Roman" pitchFamily="18" charset="0"/>
              <a:cs typeface="Times New Roman" pitchFamily="18" charset="0"/>
            </a:endParaRPr>
          </a:p>
          <a:p>
            <a:pPr>
              <a:buFontTx/>
              <a:buNone/>
            </a:pPr>
            <a:r>
              <a:rPr lang="en-US" altLang="zh-CN" sz="2400" dirty="0" smtClean="0">
                <a:latin typeface="Times New Roman" pitchFamily="18" charset="0"/>
                <a:cs typeface="Times New Roman" pitchFamily="18" charset="0"/>
              </a:rPr>
              <a:t>5. We were showered with powerful support and candid gratitude from him </a:t>
            </a:r>
            <a:r>
              <a:rPr lang="en-US" altLang="zh-CN" sz="2400" dirty="0" smtClean="0">
                <a:solidFill>
                  <a:srgbClr val="FF0000"/>
                </a:solidFill>
                <a:latin typeface="Times New Roman" pitchFamily="18" charset="0"/>
                <a:cs typeface="Times New Roman" pitchFamily="18" charset="0"/>
              </a:rPr>
              <a:t>who</a:t>
            </a:r>
            <a:r>
              <a:rPr lang="en-US" altLang="zh-CN" sz="2400" dirty="0" smtClean="0">
                <a:latin typeface="Times New Roman" pitchFamily="18" charset="0"/>
                <a:cs typeface="Times New Roman" pitchFamily="18" charset="0"/>
              </a:rPr>
              <a:t> believed our plan was reasonable and highly workable.</a:t>
            </a:r>
            <a:endParaRPr lang="zh-CN" altLang="zh-CN" sz="2400" dirty="0" smtClean="0">
              <a:latin typeface="Times New Roman" pitchFamily="18" charset="0"/>
              <a:cs typeface="Times New Roman" pitchFamily="18" charset="0"/>
            </a:endParaRPr>
          </a:p>
          <a:p>
            <a:endParaRPr lang="zh-CN" altLang="en-US" dirty="0" smtClean="0"/>
          </a:p>
        </p:txBody>
      </p:sp>
      <p:sp>
        <p:nvSpPr>
          <p:cNvPr id="34819" name="灯片编号占位符 3"/>
          <p:cNvSpPr>
            <a:spLocks noGrp="1"/>
          </p:cNvSpPr>
          <p:nvPr>
            <p:ph type="sldNum" sz="quarter" idx="12"/>
          </p:nvPr>
        </p:nvSpPr>
        <p:spPr>
          <a:noFill/>
        </p:spPr>
        <p:txBody>
          <a:bodyPr/>
          <a:lstStyle/>
          <a:p>
            <a:fld id="{CCBFF037-C215-4106-BB7E-99CDF8A2F443}" type="slidenum">
              <a:rPr lang="zh-CN" altLang="en-US" smtClean="0">
                <a:ea typeface="宋体" charset="-122"/>
              </a:rPr>
              <a:pPr/>
              <a:t>35</a:t>
            </a:fld>
            <a:endParaRPr lang="en-US" altLang="zh-CN" smtClean="0">
              <a:ea typeface="宋体"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内容占位符 3"/>
          <p:cNvSpPr>
            <a:spLocks noGrp="1"/>
          </p:cNvSpPr>
          <p:nvPr>
            <p:ph idx="1"/>
          </p:nvPr>
        </p:nvSpPr>
        <p:spPr>
          <a:xfrm>
            <a:off x="457200" y="500063"/>
            <a:ext cx="8472488" cy="5626100"/>
          </a:xfrm>
        </p:spPr>
        <p:txBody>
          <a:bodyPr/>
          <a:lstStyle/>
          <a:p>
            <a:pPr>
              <a:buFontTx/>
              <a:buNone/>
            </a:pPr>
            <a:r>
              <a:rPr lang="en-US" altLang="zh-CN" sz="2000" smtClean="0"/>
              <a:t>1.I didn’t realize the mistake until </a:t>
            </a:r>
            <a:r>
              <a:rPr lang="en-US" altLang="zh-CN" sz="2000" u="sng" smtClean="0"/>
              <a:t>I grew up.</a:t>
            </a:r>
            <a:r>
              <a:rPr lang="en-US" altLang="zh-CN" sz="2000" smtClean="0"/>
              <a:t>(</a:t>
            </a:r>
            <a:r>
              <a:rPr lang="zh-CN" sz="2000" smtClean="0"/>
              <a:t>强调划线部分）</a:t>
            </a:r>
          </a:p>
          <a:p>
            <a:pPr>
              <a:buFontTx/>
              <a:buNone/>
            </a:pPr>
            <a:endParaRPr lang="en-US" altLang="zh-CN" sz="2000" smtClean="0"/>
          </a:p>
          <a:p>
            <a:pPr>
              <a:buFontTx/>
              <a:buNone/>
            </a:pPr>
            <a:r>
              <a:rPr lang="en-US" altLang="zh-CN" sz="2000" smtClean="0"/>
              <a:t>2.We can make our country stronger and stronger in this way.</a:t>
            </a:r>
            <a:r>
              <a:rPr lang="zh-CN" sz="2000" smtClean="0"/>
              <a:t>（倒装句）</a:t>
            </a:r>
          </a:p>
          <a:p>
            <a:pPr>
              <a:buFontTx/>
              <a:buNone/>
            </a:pPr>
            <a:endParaRPr lang="en-US" altLang="zh-CN" sz="2000" smtClean="0"/>
          </a:p>
          <a:p>
            <a:pPr>
              <a:buFontTx/>
              <a:buNone/>
            </a:pPr>
            <a:r>
              <a:rPr lang="en-US" altLang="zh-CN" sz="2000" smtClean="0"/>
              <a:t>3.That we love peace is known to all.</a:t>
            </a:r>
            <a:r>
              <a:rPr lang="zh-CN" sz="2000" smtClean="0"/>
              <a:t>（变为</a:t>
            </a:r>
            <a:r>
              <a:rPr lang="en-US" altLang="zh-CN" sz="2000" smtClean="0"/>
              <a:t>it</a:t>
            </a:r>
            <a:r>
              <a:rPr lang="zh-CN" sz="2000" smtClean="0"/>
              <a:t>引导的形式主语）</a:t>
            </a:r>
          </a:p>
          <a:p>
            <a:pPr>
              <a:buFontTx/>
              <a:buNone/>
            </a:pPr>
            <a:endParaRPr lang="en-US" altLang="zh-CN" sz="2000" smtClean="0"/>
          </a:p>
          <a:p>
            <a:pPr>
              <a:buFontTx/>
              <a:buNone/>
            </a:pPr>
            <a:r>
              <a:rPr lang="en-US" altLang="zh-CN" sz="2000" smtClean="0"/>
              <a:t>4.Though our country is rich, the qualities of our living are by no means satisfactory.</a:t>
            </a:r>
            <a:r>
              <a:rPr lang="zh-CN" sz="2000" smtClean="0"/>
              <a:t>（将从句倒装）</a:t>
            </a:r>
          </a:p>
          <a:p>
            <a:pPr>
              <a:buFontTx/>
              <a:buNone/>
            </a:pPr>
            <a:endParaRPr lang="en-US" altLang="zh-CN" sz="2000" smtClean="0"/>
          </a:p>
          <a:p>
            <a:pPr>
              <a:buFontTx/>
              <a:buNone/>
            </a:pPr>
            <a:r>
              <a:rPr lang="en-US" altLang="zh-CN" sz="2000" smtClean="0"/>
              <a:t>5.You should try to find a better way. Then you will make greater progress.(</a:t>
            </a:r>
            <a:r>
              <a:rPr lang="zh-CN" sz="2000" smtClean="0"/>
              <a:t>改为祈使句</a:t>
            </a:r>
            <a:r>
              <a:rPr lang="en-US" altLang="zh-CN" sz="2000" smtClean="0"/>
              <a:t>)</a:t>
            </a:r>
            <a:endParaRPr lang="zh-CN" altLang="zh-CN" sz="2000" smtClean="0"/>
          </a:p>
          <a:p>
            <a:endParaRPr lang="zh-CN" altLang="en-US" smtClean="0"/>
          </a:p>
        </p:txBody>
      </p:sp>
      <p:sp>
        <p:nvSpPr>
          <p:cNvPr id="55299" name="灯片编号占位符 1"/>
          <p:cNvSpPr>
            <a:spLocks noGrp="1"/>
          </p:cNvSpPr>
          <p:nvPr>
            <p:ph type="sldNum" sz="quarter" idx="12"/>
          </p:nvPr>
        </p:nvSpPr>
        <p:spPr>
          <a:noFill/>
        </p:spPr>
        <p:txBody>
          <a:bodyPr/>
          <a:lstStyle/>
          <a:p>
            <a:fld id="{E7D08869-CD50-4A2D-8F32-205D442B9349}" type="slidenum">
              <a:rPr lang="zh-CN" altLang="en-US" smtClean="0">
                <a:ea typeface="宋体" charset="-122"/>
              </a:rPr>
              <a:pPr/>
              <a:t>36</a:t>
            </a:fld>
            <a:endParaRPr lang="en-US" altLang="zh-CN" smtClean="0">
              <a:ea typeface="宋体"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内容占位符 3"/>
          <p:cNvSpPr>
            <a:spLocks noGrp="1"/>
          </p:cNvSpPr>
          <p:nvPr>
            <p:ph idx="1"/>
          </p:nvPr>
        </p:nvSpPr>
        <p:spPr>
          <a:xfrm>
            <a:off x="457200" y="500063"/>
            <a:ext cx="8229600" cy="5626100"/>
          </a:xfrm>
        </p:spPr>
        <p:txBody>
          <a:bodyPr/>
          <a:lstStyle/>
          <a:p>
            <a:pPr>
              <a:buFontTx/>
              <a:buNone/>
            </a:pPr>
            <a:r>
              <a:rPr lang="en-US" altLang="zh-CN" sz="2400" smtClean="0">
                <a:solidFill>
                  <a:srgbClr val="FF0000"/>
                </a:solidFill>
              </a:rPr>
              <a:t>1.It was not until I grew up that I realized the mistake</a:t>
            </a:r>
            <a:r>
              <a:rPr lang="zh-CN" sz="2400" smtClean="0">
                <a:solidFill>
                  <a:srgbClr val="FF0000"/>
                </a:solidFill>
              </a:rPr>
              <a:t>．</a:t>
            </a:r>
          </a:p>
          <a:p>
            <a:pPr>
              <a:buFontTx/>
              <a:buNone/>
            </a:pPr>
            <a:endParaRPr lang="en-US" altLang="zh-CN" sz="2400" smtClean="0">
              <a:solidFill>
                <a:srgbClr val="FF0000"/>
              </a:solidFill>
            </a:endParaRPr>
          </a:p>
          <a:p>
            <a:pPr>
              <a:buFontTx/>
              <a:buNone/>
            </a:pPr>
            <a:r>
              <a:rPr lang="en-US" altLang="zh-CN" sz="2400" smtClean="0">
                <a:solidFill>
                  <a:srgbClr val="FF0000"/>
                </a:solidFill>
              </a:rPr>
              <a:t>2.Only in this way can we make our country stronger and stronger.</a:t>
            </a:r>
            <a:endParaRPr lang="zh-CN" altLang="zh-CN" sz="2400" smtClean="0">
              <a:solidFill>
                <a:srgbClr val="FF0000"/>
              </a:solidFill>
            </a:endParaRPr>
          </a:p>
          <a:p>
            <a:pPr>
              <a:buFontTx/>
              <a:buNone/>
            </a:pPr>
            <a:endParaRPr lang="en-US" altLang="zh-CN" sz="2400" smtClean="0">
              <a:solidFill>
                <a:srgbClr val="FF0000"/>
              </a:solidFill>
            </a:endParaRPr>
          </a:p>
          <a:p>
            <a:pPr>
              <a:buFontTx/>
              <a:buNone/>
            </a:pPr>
            <a:r>
              <a:rPr lang="en-US" altLang="zh-CN" sz="2400" smtClean="0">
                <a:solidFill>
                  <a:srgbClr val="FF0000"/>
                </a:solidFill>
              </a:rPr>
              <a:t>3. It is known to all that we love peace.</a:t>
            </a:r>
            <a:endParaRPr lang="zh-CN" altLang="zh-CN" sz="2400" smtClean="0">
              <a:solidFill>
                <a:srgbClr val="FF0000"/>
              </a:solidFill>
            </a:endParaRPr>
          </a:p>
          <a:p>
            <a:pPr>
              <a:buFontTx/>
              <a:buNone/>
            </a:pPr>
            <a:endParaRPr lang="en-US" altLang="zh-CN" sz="2400" smtClean="0">
              <a:solidFill>
                <a:srgbClr val="FF0000"/>
              </a:solidFill>
            </a:endParaRPr>
          </a:p>
          <a:p>
            <a:pPr>
              <a:buFontTx/>
              <a:buNone/>
            </a:pPr>
            <a:r>
              <a:rPr lang="en-US" altLang="zh-CN" sz="2400" smtClean="0">
                <a:solidFill>
                  <a:srgbClr val="FF0000"/>
                </a:solidFill>
              </a:rPr>
              <a:t>4.Rich as our country is, the qualities of our living are by no means satisfactory.</a:t>
            </a:r>
            <a:endParaRPr lang="zh-CN" altLang="zh-CN" sz="2400" smtClean="0">
              <a:solidFill>
                <a:srgbClr val="FF0000"/>
              </a:solidFill>
            </a:endParaRPr>
          </a:p>
          <a:p>
            <a:pPr>
              <a:buFontTx/>
              <a:buNone/>
            </a:pPr>
            <a:endParaRPr lang="en-US" altLang="zh-CN" sz="2400" smtClean="0">
              <a:solidFill>
                <a:srgbClr val="FF0000"/>
              </a:solidFill>
            </a:endParaRPr>
          </a:p>
          <a:p>
            <a:pPr>
              <a:buFontTx/>
              <a:buNone/>
            </a:pPr>
            <a:r>
              <a:rPr lang="en-US" altLang="zh-CN" sz="2400" smtClean="0">
                <a:solidFill>
                  <a:srgbClr val="FF0000"/>
                </a:solidFill>
              </a:rPr>
              <a:t>5.Try to find a better way and you will make greater progress.</a:t>
            </a:r>
            <a:endParaRPr lang="zh-CN" altLang="en-US" sz="2400" smtClean="0">
              <a:solidFill>
                <a:srgbClr val="FF0000"/>
              </a:solidFill>
            </a:endParaRPr>
          </a:p>
        </p:txBody>
      </p:sp>
      <p:sp>
        <p:nvSpPr>
          <p:cNvPr id="56323" name="灯片编号占位符 1"/>
          <p:cNvSpPr>
            <a:spLocks noGrp="1"/>
          </p:cNvSpPr>
          <p:nvPr>
            <p:ph type="sldNum" sz="quarter" idx="12"/>
          </p:nvPr>
        </p:nvSpPr>
        <p:spPr>
          <a:noFill/>
        </p:spPr>
        <p:txBody>
          <a:bodyPr/>
          <a:lstStyle/>
          <a:p>
            <a:fld id="{D9C2887F-ED3B-457A-918B-A45B499E1C3B}" type="slidenum">
              <a:rPr lang="zh-CN" altLang="en-US" smtClean="0">
                <a:ea typeface="宋体" charset="-122"/>
              </a:rPr>
              <a:pPr/>
              <a:t>37</a:t>
            </a:fld>
            <a:endParaRPr lang="en-US" altLang="zh-CN" smtClean="0">
              <a:ea typeface="宋体"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内容占位符 3"/>
          <p:cNvSpPr>
            <a:spLocks noGrp="1"/>
          </p:cNvSpPr>
          <p:nvPr>
            <p:ph idx="1"/>
          </p:nvPr>
        </p:nvSpPr>
        <p:spPr>
          <a:xfrm>
            <a:off x="457200" y="642938"/>
            <a:ext cx="8229600" cy="5483225"/>
          </a:xfrm>
        </p:spPr>
        <p:txBody>
          <a:bodyPr/>
          <a:lstStyle/>
          <a:p>
            <a:pPr>
              <a:buFontTx/>
              <a:buNone/>
            </a:pPr>
            <a:r>
              <a:rPr lang="zh-CN" altLang="en-US" sz="2800" b="1" dirty="0" smtClean="0">
                <a:solidFill>
                  <a:srgbClr val="FF0000"/>
                </a:solidFill>
                <a:latin typeface="Times New Roman" pitchFamily="18" charset="0"/>
                <a:cs typeface="Times New Roman" pitchFamily="18" charset="0"/>
              </a:rPr>
              <a:t>再精彩点</a:t>
            </a:r>
            <a:endParaRPr lang="en-US" sz="2800" b="1" dirty="0" smtClean="0">
              <a:solidFill>
                <a:srgbClr val="FF0000"/>
              </a:solidFill>
              <a:latin typeface="Times New Roman" pitchFamily="18" charset="0"/>
              <a:cs typeface="Times New Roman" pitchFamily="18" charset="0"/>
            </a:endParaRPr>
          </a:p>
          <a:p>
            <a:pPr>
              <a:buFontTx/>
              <a:buNone/>
            </a:pPr>
            <a:r>
              <a:rPr lang="en-US" altLang="zh-CN" sz="2400" dirty="0" smtClean="0">
                <a:latin typeface="Times New Roman" pitchFamily="18" charset="0"/>
                <a:cs typeface="Times New Roman" pitchFamily="18" charset="0"/>
              </a:rPr>
              <a:t>1. When the medicine is taken on time, the medicine is effective.</a:t>
            </a:r>
            <a:endParaRPr lang="zh-CN" altLang="zh-CN" sz="2400" dirty="0" smtClean="0">
              <a:latin typeface="Times New Roman" pitchFamily="18" charset="0"/>
              <a:cs typeface="Times New Roman" pitchFamily="18" charset="0"/>
            </a:endParaRPr>
          </a:p>
          <a:p>
            <a:pPr>
              <a:buFontTx/>
              <a:buNone/>
            </a:pPr>
            <a:endParaRPr lang="zh-CN" altLang="zh-CN" sz="2400" dirty="0" smtClean="0">
              <a:latin typeface="Times New Roman" pitchFamily="18" charset="0"/>
              <a:cs typeface="Times New Roman" pitchFamily="18" charset="0"/>
            </a:endParaRPr>
          </a:p>
          <a:p>
            <a:pPr>
              <a:buFontTx/>
              <a:buNone/>
            </a:pPr>
            <a:r>
              <a:rPr lang="en-US" altLang="zh-CN" sz="2400" dirty="0" smtClean="0">
                <a:latin typeface="Times New Roman" pitchFamily="18" charset="0"/>
                <a:cs typeface="Times New Roman" pitchFamily="18" charset="0"/>
              </a:rPr>
              <a:t>2. The little girl is dressed in red. She looks pretty.</a:t>
            </a:r>
            <a:endParaRPr lang="zh-CN" altLang="zh-CN" sz="2400" dirty="0" smtClean="0">
              <a:latin typeface="Times New Roman" pitchFamily="18" charset="0"/>
              <a:cs typeface="Times New Roman" pitchFamily="18" charset="0"/>
            </a:endParaRPr>
          </a:p>
          <a:p>
            <a:pPr>
              <a:buFontTx/>
              <a:buNone/>
            </a:pPr>
            <a:endParaRPr lang="zh-CN" altLang="zh-CN" sz="2400" dirty="0" smtClean="0">
              <a:latin typeface="Times New Roman" pitchFamily="18" charset="0"/>
              <a:cs typeface="Times New Roman" pitchFamily="18" charset="0"/>
            </a:endParaRPr>
          </a:p>
          <a:p>
            <a:pPr>
              <a:buFontTx/>
              <a:buNone/>
            </a:pPr>
            <a:r>
              <a:rPr lang="en-US" altLang="zh-CN" sz="2400" dirty="0" smtClean="0">
                <a:latin typeface="Times New Roman" pitchFamily="18" charset="0"/>
                <a:cs typeface="Times New Roman" pitchFamily="18" charset="0"/>
              </a:rPr>
              <a:t>3. The flowers smelled nice. They attracted many visitors.</a:t>
            </a:r>
          </a:p>
          <a:p>
            <a:pPr>
              <a:buFontTx/>
              <a:buNone/>
            </a:pPr>
            <a:r>
              <a:rPr lang="en-US" altLang="zh-CN" sz="2400" dirty="0" smtClean="0">
                <a:latin typeface="Times New Roman" pitchFamily="18" charset="0"/>
                <a:cs typeface="Times New Roman" pitchFamily="18" charset="0"/>
              </a:rPr>
              <a:t> </a:t>
            </a:r>
            <a:endParaRPr lang="zh-CN" altLang="zh-CN" sz="2400" dirty="0" smtClean="0">
              <a:latin typeface="Times New Roman" pitchFamily="18" charset="0"/>
              <a:cs typeface="Times New Roman" pitchFamily="18" charset="0"/>
            </a:endParaRPr>
          </a:p>
          <a:p>
            <a:pPr>
              <a:buFontTx/>
              <a:buNone/>
            </a:pPr>
            <a:r>
              <a:rPr lang="en-US" altLang="zh-CN" sz="2400" dirty="0" smtClean="0">
                <a:latin typeface="Times New Roman" pitchFamily="18" charset="0"/>
                <a:cs typeface="Times New Roman" pitchFamily="18" charset="0"/>
              </a:rPr>
              <a:t>4. All those came to the party last night. They are my friends.</a:t>
            </a:r>
            <a:endParaRPr lang="zh-CN" altLang="zh-CN" sz="2400" dirty="0" smtClean="0">
              <a:latin typeface="Times New Roman" pitchFamily="18" charset="0"/>
              <a:cs typeface="Times New Roman" pitchFamily="18" charset="0"/>
            </a:endParaRPr>
          </a:p>
          <a:p>
            <a:pPr>
              <a:buFontTx/>
              <a:buNone/>
            </a:pPr>
            <a:endParaRPr lang="zh-CN" altLang="en-US" dirty="0" smtClean="0"/>
          </a:p>
        </p:txBody>
      </p:sp>
      <p:sp>
        <p:nvSpPr>
          <p:cNvPr id="61443" name="灯片编号占位符 1"/>
          <p:cNvSpPr>
            <a:spLocks noGrp="1"/>
          </p:cNvSpPr>
          <p:nvPr>
            <p:ph type="sldNum" sz="quarter" idx="12"/>
          </p:nvPr>
        </p:nvSpPr>
        <p:spPr>
          <a:noFill/>
        </p:spPr>
        <p:txBody>
          <a:bodyPr/>
          <a:lstStyle/>
          <a:p>
            <a:fld id="{104F1E24-927C-4AAE-AC86-182F5DA63177}" type="slidenum">
              <a:rPr lang="zh-CN" altLang="en-US" smtClean="0">
                <a:ea typeface="宋体" charset="-122"/>
              </a:rPr>
              <a:pPr/>
              <a:t>38</a:t>
            </a:fld>
            <a:endParaRPr lang="en-US" altLang="zh-CN" smtClean="0">
              <a:ea typeface="宋体"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内容占位符 3"/>
          <p:cNvSpPr>
            <a:spLocks noGrp="1"/>
          </p:cNvSpPr>
          <p:nvPr>
            <p:ph idx="1"/>
          </p:nvPr>
        </p:nvSpPr>
        <p:spPr>
          <a:xfrm>
            <a:off x="457200" y="357188"/>
            <a:ext cx="8229600" cy="5768975"/>
          </a:xfrm>
        </p:spPr>
        <p:txBody>
          <a:bodyPr/>
          <a:lstStyle/>
          <a:p>
            <a:pPr>
              <a:buFontTx/>
              <a:buNone/>
            </a:pPr>
            <a:r>
              <a:rPr lang="en-US" altLang="zh-CN" sz="2800" dirty="0" smtClean="0">
                <a:solidFill>
                  <a:srgbClr val="FF0000"/>
                </a:solidFill>
                <a:latin typeface="Times New Roman" pitchFamily="18" charset="0"/>
                <a:cs typeface="Times New Roman" pitchFamily="18" charset="0"/>
              </a:rPr>
              <a:t>1. When taken on time, the medicine is effective.</a:t>
            </a:r>
            <a:endParaRPr lang="zh-CN" altLang="zh-CN" sz="2800" dirty="0" smtClean="0">
              <a:solidFill>
                <a:srgbClr val="FF0000"/>
              </a:solidFill>
              <a:latin typeface="Times New Roman" pitchFamily="18" charset="0"/>
              <a:cs typeface="Times New Roman" pitchFamily="18" charset="0"/>
            </a:endParaRPr>
          </a:p>
          <a:p>
            <a:pPr>
              <a:buFontTx/>
              <a:buNone/>
            </a:pPr>
            <a:endParaRPr lang="en-US" altLang="zh-CN" sz="2800" dirty="0" smtClean="0">
              <a:solidFill>
                <a:srgbClr val="FF0000"/>
              </a:solidFill>
              <a:latin typeface="Times New Roman" pitchFamily="18" charset="0"/>
              <a:cs typeface="Times New Roman" pitchFamily="18" charset="0"/>
            </a:endParaRPr>
          </a:p>
          <a:p>
            <a:pPr>
              <a:buFontTx/>
              <a:buNone/>
            </a:pPr>
            <a:r>
              <a:rPr lang="en-US" altLang="zh-CN" sz="2800" dirty="0" smtClean="0">
                <a:solidFill>
                  <a:srgbClr val="FF0000"/>
                </a:solidFill>
                <a:latin typeface="Times New Roman" pitchFamily="18" charset="0"/>
                <a:cs typeface="Times New Roman" pitchFamily="18" charset="0"/>
              </a:rPr>
              <a:t>2. Dressed in red, the girl looks pretty.</a:t>
            </a:r>
            <a:endParaRPr lang="zh-CN" altLang="zh-CN" sz="2800" dirty="0" smtClean="0">
              <a:solidFill>
                <a:srgbClr val="FF0000"/>
              </a:solidFill>
              <a:latin typeface="Times New Roman" pitchFamily="18" charset="0"/>
              <a:cs typeface="Times New Roman" pitchFamily="18" charset="0"/>
            </a:endParaRPr>
          </a:p>
          <a:p>
            <a:pPr>
              <a:buFontTx/>
              <a:buNone/>
            </a:pPr>
            <a:endParaRPr lang="en-US" altLang="zh-CN" sz="2800" dirty="0" smtClean="0">
              <a:solidFill>
                <a:srgbClr val="FF0000"/>
              </a:solidFill>
              <a:latin typeface="Times New Roman" pitchFamily="18" charset="0"/>
              <a:cs typeface="Times New Roman" pitchFamily="18" charset="0"/>
            </a:endParaRPr>
          </a:p>
          <a:p>
            <a:pPr>
              <a:buFontTx/>
              <a:buNone/>
            </a:pPr>
            <a:r>
              <a:rPr lang="en-US" altLang="zh-CN" sz="2800" dirty="0" smtClean="0">
                <a:solidFill>
                  <a:srgbClr val="FF0000"/>
                </a:solidFill>
                <a:latin typeface="Times New Roman" pitchFamily="18" charset="0"/>
                <a:cs typeface="Times New Roman" pitchFamily="18" charset="0"/>
              </a:rPr>
              <a:t>3. The flower smelling nice attracted many visitors.</a:t>
            </a:r>
            <a:endParaRPr lang="zh-CN" altLang="zh-CN" sz="2800" dirty="0" smtClean="0">
              <a:solidFill>
                <a:srgbClr val="FF0000"/>
              </a:solidFill>
              <a:latin typeface="Times New Roman" pitchFamily="18" charset="0"/>
              <a:cs typeface="Times New Roman" pitchFamily="18" charset="0"/>
            </a:endParaRPr>
          </a:p>
          <a:p>
            <a:pPr>
              <a:buFontTx/>
              <a:buNone/>
            </a:pPr>
            <a:endParaRPr lang="en-US" altLang="zh-CN" sz="2800" dirty="0" smtClean="0">
              <a:solidFill>
                <a:srgbClr val="FF0000"/>
              </a:solidFill>
              <a:latin typeface="Times New Roman" pitchFamily="18" charset="0"/>
              <a:cs typeface="Times New Roman" pitchFamily="18" charset="0"/>
            </a:endParaRPr>
          </a:p>
          <a:p>
            <a:pPr>
              <a:buFontTx/>
              <a:buNone/>
            </a:pPr>
            <a:r>
              <a:rPr lang="en-US" altLang="zh-CN" sz="2800" dirty="0" smtClean="0">
                <a:solidFill>
                  <a:srgbClr val="FF0000"/>
                </a:solidFill>
                <a:latin typeface="Times New Roman" pitchFamily="18" charset="0"/>
                <a:cs typeface="Times New Roman" pitchFamily="18" charset="0"/>
              </a:rPr>
              <a:t>4. All those coming to the party last night are my friends.</a:t>
            </a:r>
            <a:endParaRPr lang="zh-CN" altLang="zh-CN" sz="2800" dirty="0" smtClean="0">
              <a:solidFill>
                <a:srgbClr val="FF0000"/>
              </a:solidFill>
              <a:latin typeface="Times New Roman" pitchFamily="18" charset="0"/>
              <a:cs typeface="Times New Roman" pitchFamily="18" charset="0"/>
            </a:endParaRPr>
          </a:p>
          <a:p>
            <a:endParaRPr lang="zh-CN" altLang="en-US" dirty="0" smtClean="0"/>
          </a:p>
        </p:txBody>
      </p:sp>
      <p:sp>
        <p:nvSpPr>
          <p:cNvPr id="62467" name="灯片编号占位符 1"/>
          <p:cNvSpPr>
            <a:spLocks noGrp="1"/>
          </p:cNvSpPr>
          <p:nvPr>
            <p:ph type="sldNum" sz="quarter" idx="12"/>
          </p:nvPr>
        </p:nvSpPr>
        <p:spPr>
          <a:noFill/>
        </p:spPr>
        <p:txBody>
          <a:bodyPr/>
          <a:lstStyle/>
          <a:p>
            <a:fld id="{D5DBE9D3-CFAD-4E7C-A134-576EF9AA0617}" type="slidenum">
              <a:rPr lang="zh-CN" altLang="en-US" smtClean="0">
                <a:ea typeface="宋体" charset="-122"/>
              </a:rPr>
              <a:pPr/>
              <a:t>39</a:t>
            </a:fld>
            <a:endParaRPr lang="en-US" altLang="zh-CN" smtClean="0">
              <a:ea typeface="宋体"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灯片编号占位符 4"/>
          <p:cNvSpPr>
            <a:spLocks noGrp="1"/>
          </p:cNvSpPr>
          <p:nvPr>
            <p:ph type="sldNum" sz="quarter" idx="12"/>
          </p:nvPr>
        </p:nvSpPr>
        <p:spPr>
          <a:xfrm>
            <a:off x="6553200" y="6248400"/>
            <a:ext cx="2133600" cy="457200"/>
          </a:xfrm>
          <a:noFill/>
        </p:spPr>
        <p:txBody>
          <a:bodyPr anchor="b"/>
          <a:lstStyle/>
          <a:p>
            <a:fld id="{7492D859-ADA4-4D2E-BA99-2E0EC4E8E923}" type="slidenum">
              <a:rPr lang="zh-CN" altLang="en-US" sz="1200" smtClean="0">
                <a:latin typeface="Arial Black" pitchFamily="34" charset="0"/>
                <a:ea typeface="宋体" charset="-122"/>
              </a:rPr>
              <a:pPr/>
              <a:t>40</a:t>
            </a:fld>
            <a:endParaRPr lang="en-US" altLang="zh-CN" sz="1200" smtClean="0">
              <a:latin typeface="Arial Black" pitchFamily="34" charset="0"/>
              <a:ea typeface="宋体" charset="-122"/>
            </a:endParaRPr>
          </a:p>
        </p:txBody>
      </p:sp>
      <p:sp>
        <p:nvSpPr>
          <p:cNvPr id="41987" name="Rectangle 3"/>
          <p:cNvSpPr>
            <a:spLocks noGrp="1" noChangeArrowheads="1"/>
          </p:cNvSpPr>
          <p:nvPr>
            <p:ph type="body" idx="4294967295"/>
          </p:nvPr>
        </p:nvSpPr>
        <p:spPr>
          <a:xfrm>
            <a:off x="0" y="692150"/>
            <a:ext cx="8229600" cy="5175250"/>
          </a:xfrm>
        </p:spPr>
        <p:txBody>
          <a:bodyPr/>
          <a:lstStyle/>
          <a:p>
            <a:pPr eaLnBrk="1" hangingPunct="1">
              <a:buFontTx/>
              <a:buNone/>
            </a:pPr>
            <a:endParaRPr lang="en-US" altLang="zh-CN" b="1" smtClean="0">
              <a:latin typeface="华文新魏" pitchFamily="2" charset="-122"/>
              <a:ea typeface="华文新魏" pitchFamily="2" charset="-122"/>
            </a:endParaRPr>
          </a:p>
          <a:p>
            <a:pPr eaLnBrk="1" hangingPunct="1">
              <a:buFontTx/>
              <a:buNone/>
            </a:pPr>
            <a:endParaRPr lang="en-US" altLang="zh-CN" b="1" smtClean="0">
              <a:latin typeface="华文新魏" pitchFamily="2" charset="-122"/>
              <a:ea typeface="华文新魏" pitchFamily="2" charset="-122"/>
            </a:endParaRPr>
          </a:p>
          <a:p>
            <a:pPr eaLnBrk="1" hangingPunct="1">
              <a:buFontTx/>
              <a:buNone/>
            </a:pPr>
            <a:endParaRPr lang="en-US" altLang="zh-CN" b="1" smtClean="0">
              <a:latin typeface="华文新魏" pitchFamily="2" charset="-122"/>
              <a:ea typeface="华文新魏" pitchFamily="2" charset="-122"/>
            </a:endParaRPr>
          </a:p>
          <a:p>
            <a:pPr eaLnBrk="1" hangingPunct="1">
              <a:buFontTx/>
              <a:buNone/>
            </a:pPr>
            <a:r>
              <a:rPr lang="zh-CN" altLang="en-US" b="1" smtClean="0">
                <a:latin typeface="华文新魏" pitchFamily="2" charset="-122"/>
                <a:ea typeface="华文新魏" pitchFamily="2" charset="-122"/>
              </a:rPr>
              <a:t>                   </a:t>
            </a:r>
            <a:r>
              <a:rPr lang="zh-CN" altLang="en-US" sz="4800" b="1" smtClean="0">
                <a:latin typeface="华文新魏" pitchFamily="2" charset="-122"/>
                <a:ea typeface="华文新魏" pitchFamily="2" charset="-122"/>
              </a:rPr>
              <a:t>完形填空训练</a:t>
            </a:r>
            <a:endParaRPr lang="en-US" altLang="zh-CN" sz="4800" b="1" smtClean="0">
              <a:latin typeface="华文新魏" pitchFamily="2" charset="-122"/>
              <a:ea typeface="华文新魏" pitchFamily="2" charset="-122"/>
            </a:endParaRPr>
          </a:p>
          <a:p>
            <a:pPr eaLnBrk="1" hangingPunct="1">
              <a:buFontTx/>
              <a:buNone/>
            </a:pPr>
            <a:endParaRPr lang="zh-CN" altLang="en-US" b="1" smtClean="0">
              <a:latin typeface="华文新魏" pitchFamily="2" charset="-122"/>
              <a:ea typeface="华文新魏" pitchFamily="2" charset="-122"/>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灯片编号占位符 1"/>
          <p:cNvSpPr>
            <a:spLocks noGrp="1"/>
          </p:cNvSpPr>
          <p:nvPr>
            <p:ph type="sldNum" sz="quarter" idx="12"/>
          </p:nvPr>
        </p:nvSpPr>
        <p:spPr>
          <a:noFill/>
        </p:spPr>
        <p:txBody>
          <a:bodyPr/>
          <a:lstStyle/>
          <a:p>
            <a:fld id="{8533A6D6-8F40-4DDC-A713-92F4AAD9EFAA}" type="slidenum">
              <a:rPr lang="zh-CN" altLang="en-US" smtClean="0">
                <a:ea typeface="宋体" charset="-122"/>
              </a:rPr>
              <a:pPr/>
              <a:t>41</a:t>
            </a:fld>
            <a:endParaRPr lang="en-US" altLang="zh-CN" smtClean="0">
              <a:ea typeface="宋体" charset="-122"/>
            </a:endParaRPr>
          </a:p>
        </p:txBody>
      </p:sp>
      <p:sp>
        <p:nvSpPr>
          <p:cNvPr id="44035" name="Rectangle 4"/>
          <p:cNvSpPr>
            <a:spLocks noChangeArrowheads="1"/>
          </p:cNvSpPr>
          <p:nvPr/>
        </p:nvSpPr>
        <p:spPr bwMode="auto">
          <a:xfrm>
            <a:off x="539750" y="700088"/>
            <a:ext cx="7848600" cy="3324225"/>
          </a:xfrm>
          <a:prstGeom prst="rect">
            <a:avLst/>
          </a:prstGeom>
          <a:noFill/>
          <a:ln w="9525">
            <a:noFill/>
            <a:miter lim="800000"/>
            <a:headEnd/>
            <a:tailEnd/>
          </a:ln>
        </p:spPr>
        <p:txBody>
          <a:bodyPr anchor="ctr">
            <a:spAutoFit/>
          </a:bodyPr>
          <a:lstStyle/>
          <a:p>
            <a:pPr>
              <a:lnSpc>
                <a:spcPct val="150000"/>
              </a:lnSpc>
            </a:pPr>
            <a:r>
              <a:rPr lang="zh-CN" altLang="en-US" sz="2800">
                <a:latin typeface="华文楷体" pitchFamily="2" charset="-122"/>
                <a:ea typeface="华文楷体" pitchFamily="2" charset="-122"/>
              </a:rPr>
              <a:t>       </a:t>
            </a:r>
            <a:r>
              <a:rPr lang="zh-CN" altLang="en-US" sz="2800">
                <a:solidFill>
                  <a:srgbClr val="FF0000"/>
                </a:solidFill>
                <a:latin typeface="华文楷体" pitchFamily="2" charset="-122"/>
                <a:ea typeface="华文楷体" pitchFamily="2" charset="-122"/>
              </a:rPr>
              <a:t>体裁以记叙文和夹叙夹议的文章居多</a:t>
            </a:r>
            <a:r>
              <a:rPr lang="zh-CN" altLang="en-US" sz="2800">
                <a:latin typeface="华文楷体" pitchFamily="2" charset="-122"/>
                <a:ea typeface="华文楷体" pitchFamily="2" charset="-122"/>
              </a:rPr>
              <a:t>。题材多选用贴近学生实际，贴近生活的事例或道理</a:t>
            </a:r>
            <a:r>
              <a:rPr lang="en-US" altLang="zh-CN" sz="2800">
                <a:latin typeface="华文楷体" pitchFamily="2" charset="-122"/>
                <a:ea typeface="华文楷体" pitchFamily="2" charset="-122"/>
              </a:rPr>
              <a:t>,</a:t>
            </a:r>
            <a:r>
              <a:rPr lang="zh-CN" altLang="en-US" sz="2800">
                <a:latin typeface="华文楷体" pitchFamily="2" charset="-122"/>
                <a:ea typeface="华文楷体" pitchFamily="2" charset="-122"/>
              </a:rPr>
              <a:t>具有人文性。故事情节和主人公的情感变化贯穿全文。短文逻辑性强，结构严谨，层次分明，文章含有较深的寓意、哲理。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灯片编号占位符 1"/>
          <p:cNvSpPr>
            <a:spLocks noGrp="1"/>
          </p:cNvSpPr>
          <p:nvPr>
            <p:ph type="sldNum" sz="quarter" idx="12"/>
          </p:nvPr>
        </p:nvSpPr>
        <p:spPr>
          <a:noFill/>
        </p:spPr>
        <p:txBody>
          <a:bodyPr/>
          <a:lstStyle/>
          <a:p>
            <a:fld id="{E4271F2E-6D5E-48EA-88A4-6EB24330B28F}" type="slidenum">
              <a:rPr lang="zh-CN" altLang="en-US" smtClean="0">
                <a:ea typeface="宋体" charset="-122"/>
              </a:rPr>
              <a:pPr/>
              <a:t>42</a:t>
            </a:fld>
            <a:endParaRPr lang="en-US" altLang="zh-CN" smtClean="0">
              <a:ea typeface="宋体" charset="-122"/>
            </a:endParaRPr>
          </a:p>
        </p:txBody>
      </p:sp>
      <p:sp>
        <p:nvSpPr>
          <p:cNvPr id="46083" name="Rectangle 4"/>
          <p:cNvSpPr>
            <a:spLocks noChangeArrowheads="1"/>
          </p:cNvSpPr>
          <p:nvPr/>
        </p:nvSpPr>
        <p:spPr bwMode="auto">
          <a:xfrm>
            <a:off x="539750" y="520700"/>
            <a:ext cx="7993063" cy="3479800"/>
          </a:xfrm>
          <a:prstGeom prst="rect">
            <a:avLst/>
          </a:prstGeom>
          <a:noFill/>
          <a:ln w="9525">
            <a:noFill/>
            <a:miter lim="800000"/>
            <a:headEnd/>
            <a:tailEnd/>
          </a:ln>
        </p:spPr>
        <p:txBody>
          <a:bodyPr anchor="ctr">
            <a:spAutoFit/>
          </a:bodyPr>
          <a:lstStyle/>
          <a:p>
            <a:pPr>
              <a:lnSpc>
                <a:spcPct val="150000"/>
              </a:lnSpc>
            </a:pPr>
            <a:r>
              <a:rPr lang="zh-CN" altLang="en-US" sz="3200">
                <a:latin typeface="华文楷体" pitchFamily="2" charset="-122"/>
                <a:ea typeface="华文楷体" pitchFamily="2" charset="-122"/>
              </a:rPr>
              <a:t>应试策略</a:t>
            </a:r>
          </a:p>
          <a:p>
            <a:pPr>
              <a:lnSpc>
                <a:spcPct val="150000"/>
              </a:lnSpc>
            </a:pPr>
            <a:endParaRPr lang="zh-CN" altLang="en-US" sz="3200">
              <a:latin typeface="华文楷体" pitchFamily="2" charset="-122"/>
              <a:ea typeface="华文楷体" pitchFamily="2" charset="-122"/>
            </a:endParaRPr>
          </a:p>
          <a:p>
            <a:pPr>
              <a:lnSpc>
                <a:spcPct val="150000"/>
              </a:lnSpc>
            </a:pPr>
            <a:r>
              <a:rPr lang="en-US" altLang="zh-CN" sz="2800">
                <a:latin typeface="华文楷体" pitchFamily="2" charset="-122"/>
                <a:ea typeface="华文楷体" pitchFamily="2" charset="-122"/>
              </a:rPr>
              <a:t>     </a:t>
            </a:r>
            <a:r>
              <a:rPr lang="zh-CN" altLang="en-US" sz="2800">
                <a:solidFill>
                  <a:srgbClr val="FF0000"/>
                </a:solidFill>
                <a:latin typeface="华文楷体" pitchFamily="2" charset="-122"/>
                <a:ea typeface="华文楷体" pitchFamily="2" charset="-122"/>
              </a:rPr>
              <a:t>关注句首</a:t>
            </a:r>
            <a:r>
              <a:rPr lang="zh-CN" altLang="en-US" sz="2800">
                <a:latin typeface="华文楷体" pitchFamily="2" charset="-122"/>
                <a:ea typeface="华文楷体" pitchFamily="2" charset="-122"/>
              </a:rPr>
              <a:t>。首句一般是完整的句子，而且不会设置空。它一般是短文的窗口，给我们下文的提示，有利于我们了解全文大意。</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灯片编号占位符 1"/>
          <p:cNvSpPr>
            <a:spLocks noGrp="1"/>
          </p:cNvSpPr>
          <p:nvPr>
            <p:ph type="sldNum" sz="quarter" idx="12"/>
          </p:nvPr>
        </p:nvSpPr>
        <p:spPr>
          <a:noFill/>
        </p:spPr>
        <p:txBody>
          <a:bodyPr/>
          <a:lstStyle/>
          <a:p>
            <a:fld id="{8F6C8E7C-EF7C-4C43-9A21-19E8B0F93675}" type="slidenum">
              <a:rPr lang="zh-CN" altLang="en-US" smtClean="0">
                <a:ea typeface="宋体" charset="-122"/>
              </a:rPr>
              <a:pPr/>
              <a:t>43</a:t>
            </a:fld>
            <a:endParaRPr lang="en-US" altLang="zh-CN" smtClean="0">
              <a:ea typeface="宋体" charset="-122"/>
            </a:endParaRPr>
          </a:p>
        </p:txBody>
      </p:sp>
      <p:sp>
        <p:nvSpPr>
          <p:cNvPr id="3" name="Rectangle 4"/>
          <p:cNvSpPr>
            <a:spLocks noChangeArrowheads="1"/>
          </p:cNvSpPr>
          <p:nvPr/>
        </p:nvSpPr>
        <p:spPr bwMode="auto">
          <a:xfrm>
            <a:off x="539750" y="723900"/>
            <a:ext cx="8208963" cy="4124206"/>
          </a:xfrm>
          <a:prstGeom prst="rect">
            <a:avLst/>
          </a:prstGeom>
          <a:noFill/>
          <a:ln w="9525">
            <a:noFill/>
            <a:miter lim="800000"/>
            <a:headEnd/>
            <a:tailEnd/>
          </a:ln>
        </p:spPr>
        <p:txBody>
          <a:bodyPr anchor="ctr">
            <a:spAutoFit/>
          </a:bodyPr>
          <a:lstStyle/>
          <a:p>
            <a:pPr marL="342900" indent="-342900">
              <a:defRPr/>
            </a:pPr>
            <a:r>
              <a:rPr lang="zh-CN" altLang="en-US" sz="2800" dirty="0">
                <a:latin typeface="Times New Roman" pitchFamily="18" charset="0"/>
                <a:ea typeface="黑体" pitchFamily="49" charset="-122"/>
                <a:cs typeface="Times New Roman" pitchFamily="18" charset="0"/>
              </a:rPr>
              <a:t>例：</a:t>
            </a:r>
            <a:r>
              <a:rPr lang="en-US" altLang="zh-CN" sz="2800" dirty="0">
                <a:latin typeface="Times New Roman" pitchFamily="18" charset="0"/>
                <a:ea typeface="宋体" pitchFamily="2" charset="-122"/>
                <a:cs typeface="Times New Roman" pitchFamily="18" charset="0"/>
              </a:rPr>
              <a:t>Mom was a teacher most of her life. When she wasn’t in the ___1___ she was educating her own ___2___: correcting grammar.</a:t>
            </a:r>
            <a:endParaRPr lang="zh-CN" altLang="en-US" sz="2800" dirty="0">
              <a:latin typeface="Times New Roman" pitchFamily="18" charset="0"/>
              <a:ea typeface="宋体" pitchFamily="2" charset="-122"/>
              <a:cs typeface="Times New Roman" pitchFamily="18" charset="0"/>
            </a:endParaRPr>
          </a:p>
          <a:p>
            <a:pPr marL="342900" indent="-342900">
              <a:lnSpc>
                <a:spcPct val="110000"/>
              </a:lnSpc>
              <a:defRPr/>
            </a:pPr>
            <a:endParaRPr lang="en-US" altLang="zh-CN" sz="2800" dirty="0">
              <a:latin typeface="Times New Roman" pitchFamily="18" charset="0"/>
              <a:ea typeface="宋体" pitchFamily="2" charset="-122"/>
              <a:cs typeface="Times New Roman" pitchFamily="18" charset="0"/>
            </a:endParaRPr>
          </a:p>
          <a:p>
            <a:pPr marL="342900" indent="-342900">
              <a:lnSpc>
                <a:spcPct val="110000"/>
              </a:lnSpc>
              <a:defRPr/>
            </a:pPr>
            <a:r>
              <a:rPr lang="en-US" altLang="zh-CN" sz="2800" dirty="0">
                <a:latin typeface="Times New Roman" pitchFamily="18" charset="0"/>
                <a:ea typeface="宋体" pitchFamily="2" charset="-122"/>
                <a:cs typeface="Times New Roman" pitchFamily="18" charset="0"/>
              </a:rPr>
              <a:t>1</a:t>
            </a:r>
            <a:r>
              <a:rPr lang="en-US" altLang="zh-CN" sz="2800" dirty="0">
                <a:solidFill>
                  <a:srgbClr val="FF0000"/>
                </a:solidFill>
                <a:latin typeface="Times New Roman" pitchFamily="18" charset="0"/>
                <a:ea typeface="宋体" pitchFamily="2" charset="-122"/>
                <a:cs typeface="Times New Roman" pitchFamily="18" charset="0"/>
              </a:rPr>
              <a:t>. A. classroom   </a:t>
            </a:r>
            <a:r>
              <a:rPr lang="en-US" altLang="zh-CN" sz="2800" dirty="0">
                <a:latin typeface="Times New Roman" pitchFamily="18" charset="0"/>
                <a:ea typeface="宋体" pitchFamily="2" charset="-122"/>
                <a:cs typeface="Times New Roman" pitchFamily="18" charset="0"/>
              </a:rPr>
              <a:t>		B. neighborhood   </a:t>
            </a:r>
          </a:p>
          <a:p>
            <a:pPr marL="342900" indent="-342900">
              <a:lnSpc>
                <a:spcPct val="110000"/>
              </a:lnSpc>
              <a:defRPr/>
            </a:pPr>
            <a:r>
              <a:rPr lang="en-US" altLang="zh-CN" sz="2800" dirty="0">
                <a:latin typeface="Times New Roman" pitchFamily="18" charset="0"/>
                <a:ea typeface="宋体" pitchFamily="2" charset="-122"/>
                <a:cs typeface="Times New Roman" pitchFamily="18" charset="0"/>
              </a:rPr>
              <a:t>   </a:t>
            </a:r>
            <a:r>
              <a:rPr lang="en-US" altLang="zh-CN" sz="2800" dirty="0" smtClean="0">
                <a:latin typeface="Times New Roman" pitchFamily="18" charset="0"/>
                <a:ea typeface="宋体" pitchFamily="2" charset="-122"/>
                <a:cs typeface="Times New Roman" pitchFamily="18" charset="0"/>
              </a:rPr>
              <a:t>C</a:t>
            </a:r>
            <a:r>
              <a:rPr lang="en-US" altLang="zh-CN" sz="2800" dirty="0">
                <a:latin typeface="Times New Roman" pitchFamily="18" charset="0"/>
                <a:ea typeface="宋体" pitchFamily="2" charset="-122"/>
                <a:cs typeface="Times New Roman" pitchFamily="18" charset="0"/>
              </a:rPr>
              <a:t>. office        		D. house</a:t>
            </a:r>
          </a:p>
          <a:p>
            <a:pPr marL="342900" indent="-342900">
              <a:lnSpc>
                <a:spcPct val="110000"/>
              </a:lnSpc>
              <a:defRPr/>
            </a:pPr>
            <a:r>
              <a:rPr lang="en-US" altLang="zh-CN" sz="2800" dirty="0">
                <a:latin typeface="Times New Roman" pitchFamily="18" charset="0"/>
                <a:ea typeface="宋体" pitchFamily="2" charset="-122"/>
                <a:cs typeface="Times New Roman" pitchFamily="18" charset="0"/>
              </a:rPr>
              <a:t>2. A. friends        	</a:t>
            </a:r>
            <a:r>
              <a:rPr lang="en-US" altLang="zh-CN" sz="2800" dirty="0" smtClean="0">
                <a:latin typeface="Times New Roman" pitchFamily="18" charset="0"/>
                <a:ea typeface="宋体" pitchFamily="2" charset="-122"/>
                <a:cs typeface="Times New Roman" pitchFamily="18" charset="0"/>
              </a:rPr>
              <a:t>	B</a:t>
            </a:r>
            <a:r>
              <a:rPr lang="en-US" altLang="zh-CN" sz="2800" dirty="0">
                <a:latin typeface="Times New Roman" pitchFamily="18" charset="0"/>
                <a:ea typeface="宋体" pitchFamily="2" charset="-122"/>
                <a:cs typeface="Times New Roman" pitchFamily="18" charset="0"/>
              </a:rPr>
              <a:t>. classmates        </a:t>
            </a:r>
          </a:p>
          <a:p>
            <a:pPr marL="342900" indent="-342900">
              <a:lnSpc>
                <a:spcPct val="110000"/>
              </a:lnSpc>
              <a:defRPr/>
            </a:pPr>
            <a:r>
              <a:rPr lang="en-US" altLang="zh-CN" sz="2800" dirty="0">
                <a:latin typeface="Times New Roman" pitchFamily="18" charset="0"/>
                <a:ea typeface="宋体" pitchFamily="2" charset="-122"/>
                <a:cs typeface="Times New Roman" pitchFamily="18" charset="0"/>
              </a:rPr>
              <a:t>	</a:t>
            </a:r>
            <a:r>
              <a:rPr lang="en-US" altLang="zh-CN" sz="2800" dirty="0" smtClean="0">
                <a:latin typeface="Times New Roman" pitchFamily="18" charset="0"/>
                <a:ea typeface="宋体" pitchFamily="2" charset="-122"/>
                <a:cs typeface="Times New Roman" pitchFamily="18" charset="0"/>
              </a:rPr>
              <a:t> C</a:t>
            </a:r>
            <a:r>
              <a:rPr lang="en-US" altLang="zh-CN" sz="2800" dirty="0">
                <a:latin typeface="Times New Roman" pitchFamily="18" charset="0"/>
                <a:ea typeface="宋体" pitchFamily="2" charset="-122"/>
                <a:cs typeface="Times New Roman" pitchFamily="18" charset="0"/>
              </a:rPr>
              <a:t>. students   		</a:t>
            </a:r>
            <a:r>
              <a:rPr lang="en-US" altLang="zh-CN" sz="2800" dirty="0">
                <a:solidFill>
                  <a:srgbClr val="FF0000"/>
                </a:solidFill>
                <a:latin typeface="Times New Roman" pitchFamily="18" charset="0"/>
                <a:ea typeface="宋体" pitchFamily="2" charset="-122"/>
                <a:cs typeface="Times New Roman" pitchFamily="18" charset="0"/>
              </a:rPr>
              <a:t>D. children</a:t>
            </a:r>
          </a:p>
          <a:p>
            <a:pPr marL="342900" indent="-342900">
              <a:defRPr/>
            </a:pPr>
            <a:endParaRPr lang="en-US" altLang="zh-CN" sz="2400" dirty="0">
              <a:solidFill>
                <a:schemeClr val="bg1"/>
              </a:solidFill>
              <a:effectLst>
                <a:outerShdw blurRad="38100" dist="38100" dir="2700000" algn="tl">
                  <a:srgbClr val="000000">
                    <a:alpha val="43137"/>
                  </a:srgbClr>
                </a:outerShdw>
              </a:effectLst>
              <a:ea typeface="宋体" pitchFamily="2"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灯片编号占位符 1"/>
          <p:cNvSpPr>
            <a:spLocks noGrp="1"/>
          </p:cNvSpPr>
          <p:nvPr>
            <p:ph type="sldNum" sz="quarter" idx="12"/>
          </p:nvPr>
        </p:nvSpPr>
        <p:spPr>
          <a:noFill/>
        </p:spPr>
        <p:txBody>
          <a:bodyPr/>
          <a:lstStyle/>
          <a:p>
            <a:fld id="{38CBB7CD-57F1-4FBA-A8F3-C67C4BFB8E87}" type="slidenum">
              <a:rPr lang="zh-CN" altLang="en-US" smtClean="0">
                <a:ea typeface="宋体" charset="-122"/>
              </a:rPr>
              <a:pPr/>
              <a:t>44</a:t>
            </a:fld>
            <a:endParaRPr lang="en-US" altLang="zh-CN" smtClean="0">
              <a:ea typeface="宋体" charset="-122"/>
            </a:endParaRPr>
          </a:p>
        </p:txBody>
      </p:sp>
      <p:sp>
        <p:nvSpPr>
          <p:cNvPr id="3" name="Rectangle 5"/>
          <p:cNvSpPr>
            <a:spLocks noChangeArrowheads="1"/>
          </p:cNvSpPr>
          <p:nvPr/>
        </p:nvSpPr>
        <p:spPr bwMode="auto">
          <a:xfrm>
            <a:off x="468313" y="484188"/>
            <a:ext cx="7991475" cy="5010150"/>
          </a:xfrm>
          <a:prstGeom prst="rect">
            <a:avLst/>
          </a:prstGeom>
          <a:noFill/>
          <a:ln w="9525">
            <a:noFill/>
            <a:miter lim="800000"/>
            <a:headEnd/>
            <a:tailEnd/>
          </a:ln>
        </p:spPr>
        <p:txBody>
          <a:bodyPr anchor="ctr">
            <a:spAutoFit/>
          </a:bodyPr>
          <a:lstStyle/>
          <a:p>
            <a:pPr>
              <a:tabLst>
                <a:tab pos="457200" algn="l"/>
                <a:tab pos="1266825" algn="l"/>
                <a:tab pos="2628900" algn="l"/>
                <a:tab pos="3886200" algn="l"/>
              </a:tabLst>
              <a:defRPr/>
            </a:pPr>
            <a:r>
              <a:rPr lang="zh-CN" altLang="en-US" sz="2800" dirty="0">
                <a:latin typeface="Times New Roman" pitchFamily="18" charset="0"/>
                <a:ea typeface="华文楷体" pitchFamily="2" charset="-122"/>
                <a:cs typeface="Times New Roman" pitchFamily="18" charset="0"/>
              </a:rPr>
              <a:t>关注上下文，注意重点信息的提示或复现。</a:t>
            </a:r>
          </a:p>
          <a:p>
            <a:pPr>
              <a:tabLst>
                <a:tab pos="457200" algn="l"/>
                <a:tab pos="1266825" algn="l"/>
                <a:tab pos="2628900" algn="l"/>
                <a:tab pos="3886200" algn="l"/>
              </a:tabLst>
              <a:defRPr/>
            </a:pPr>
            <a:endParaRPr lang="zh-CN" altLang="en-US" sz="2800" dirty="0">
              <a:latin typeface="Times New Roman" pitchFamily="18" charset="0"/>
              <a:ea typeface="宋体" pitchFamily="2" charset="-122"/>
              <a:cs typeface="Times New Roman" pitchFamily="18" charset="0"/>
            </a:endParaRPr>
          </a:p>
          <a:p>
            <a:pPr>
              <a:lnSpc>
                <a:spcPct val="110000"/>
              </a:lnSpc>
              <a:tabLst>
                <a:tab pos="457200" algn="l"/>
                <a:tab pos="1266825" algn="l"/>
                <a:tab pos="2628900" algn="l"/>
                <a:tab pos="3886200" algn="l"/>
              </a:tabLst>
              <a:defRPr/>
            </a:pPr>
            <a:r>
              <a:rPr lang="zh-CN" altLang="en-US" sz="2800" dirty="0">
                <a:latin typeface="Times New Roman" pitchFamily="18" charset="0"/>
                <a:ea typeface="黑体" pitchFamily="49" charset="-122"/>
                <a:cs typeface="Times New Roman" pitchFamily="18" charset="0"/>
              </a:rPr>
              <a:t>例：</a:t>
            </a:r>
            <a:r>
              <a:rPr lang="en-US" altLang="zh-CN" sz="2800" dirty="0">
                <a:latin typeface="Times New Roman" pitchFamily="18" charset="0"/>
                <a:ea typeface="宋体" pitchFamily="2" charset="-122"/>
                <a:cs typeface="Times New Roman" pitchFamily="18" charset="0"/>
              </a:rPr>
              <a:t>When I entered Berkeley, I hoped to earn a scholarship….No matter what grade I got, it wouldn’t cancel three C-pluses. I might as well kiss the ______ goodbye. </a:t>
            </a:r>
          </a:p>
          <a:p>
            <a:pPr lvl="1">
              <a:lnSpc>
                <a:spcPct val="110000"/>
              </a:lnSpc>
              <a:tabLst>
                <a:tab pos="457200" algn="l"/>
                <a:tab pos="1266825" algn="l"/>
                <a:tab pos="2628900" algn="l"/>
                <a:tab pos="3886200" algn="l"/>
              </a:tabLst>
              <a:defRPr/>
            </a:pPr>
            <a:endParaRPr lang="en-US" altLang="zh-CN" sz="2800" dirty="0">
              <a:latin typeface="Times New Roman" pitchFamily="18" charset="0"/>
              <a:ea typeface="宋体" pitchFamily="2" charset="-122"/>
              <a:cs typeface="Times New Roman" pitchFamily="18" charset="0"/>
            </a:endParaRPr>
          </a:p>
          <a:p>
            <a:pPr lvl="1">
              <a:lnSpc>
                <a:spcPct val="110000"/>
              </a:lnSpc>
              <a:tabLst>
                <a:tab pos="457200" algn="l"/>
                <a:tab pos="1266825" algn="l"/>
                <a:tab pos="2628900" algn="l"/>
                <a:tab pos="3886200" algn="l"/>
              </a:tabLst>
              <a:defRPr/>
            </a:pPr>
            <a:r>
              <a:rPr lang="en-US" altLang="zh-CN" sz="2800" dirty="0">
                <a:solidFill>
                  <a:srgbClr val="FF0000"/>
                </a:solidFill>
                <a:latin typeface="Times New Roman" pitchFamily="18" charset="0"/>
                <a:ea typeface="宋体" pitchFamily="2" charset="-122"/>
                <a:cs typeface="Times New Roman" pitchFamily="18" charset="0"/>
              </a:rPr>
              <a:t>A. scholarship  </a:t>
            </a:r>
            <a:r>
              <a:rPr lang="en-US" altLang="zh-CN" sz="2800" dirty="0">
                <a:latin typeface="Times New Roman" pitchFamily="18" charset="0"/>
                <a:ea typeface="宋体" pitchFamily="2" charset="-122"/>
                <a:cs typeface="Times New Roman" pitchFamily="18" charset="0"/>
              </a:rPr>
              <a:t>	</a:t>
            </a:r>
            <a:r>
              <a:rPr lang="en-US" altLang="zh-CN" sz="2800" dirty="0" smtClean="0">
                <a:latin typeface="Times New Roman" pitchFamily="18" charset="0"/>
                <a:ea typeface="宋体" pitchFamily="2" charset="-122"/>
                <a:cs typeface="Times New Roman" pitchFamily="18" charset="0"/>
              </a:rPr>
              <a:t>B</a:t>
            </a:r>
            <a:r>
              <a:rPr lang="en-US" altLang="zh-CN" sz="2800" dirty="0">
                <a:latin typeface="Times New Roman" pitchFamily="18" charset="0"/>
                <a:ea typeface="宋体" pitchFamily="2" charset="-122"/>
                <a:cs typeface="Times New Roman" pitchFamily="18" charset="0"/>
              </a:rPr>
              <a:t>. course     </a:t>
            </a:r>
          </a:p>
          <a:p>
            <a:pPr lvl="1">
              <a:lnSpc>
                <a:spcPct val="110000"/>
              </a:lnSpc>
              <a:tabLst>
                <a:tab pos="457200" algn="l"/>
                <a:tab pos="1266825" algn="l"/>
                <a:tab pos="2628900" algn="l"/>
                <a:tab pos="3886200" algn="l"/>
              </a:tabLst>
              <a:defRPr/>
            </a:pPr>
            <a:r>
              <a:rPr lang="en-US" altLang="zh-CN" sz="2800" dirty="0">
                <a:latin typeface="Times New Roman" pitchFamily="18" charset="0"/>
                <a:ea typeface="宋体" pitchFamily="2" charset="-122"/>
                <a:cs typeface="Times New Roman" pitchFamily="18" charset="0"/>
              </a:rPr>
              <a:t>C. degree    		</a:t>
            </a:r>
            <a:r>
              <a:rPr lang="en-US" altLang="zh-CN" sz="2800" dirty="0" smtClean="0">
                <a:latin typeface="Times New Roman" pitchFamily="18" charset="0"/>
                <a:ea typeface="宋体" pitchFamily="2" charset="-122"/>
                <a:cs typeface="Times New Roman" pitchFamily="18" charset="0"/>
              </a:rPr>
              <a:t>D</a:t>
            </a:r>
            <a:r>
              <a:rPr lang="en-US" altLang="zh-CN" sz="2800" dirty="0">
                <a:latin typeface="Times New Roman" pitchFamily="18" charset="0"/>
                <a:ea typeface="宋体" pitchFamily="2" charset="-122"/>
                <a:cs typeface="Times New Roman" pitchFamily="18" charset="0"/>
              </a:rPr>
              <a:t>. subject</a:t>
            </a:r>
            <a:r>
              <a:rPr lang="en-US" altLang="zh-CN" sz="2400" dirty="0">
                <a:latin typeface="Times New Roman" pitchFamily="18" charset="0"/>
                <a:ea typeface="宋体" pitchFamily="2" charset="-122"/>
                <a:cs typeface="Times New Roman" pitchFamily="18" charset="0"/>
              </a:rPr>
              <a:t> </a:t>
            </a:r>
          </a:p>
          <a:p>
            <a:pPr>
              <a:tabLst>
                <a:tab pos="457200" algn="l"/>
                <a:tab pos="1266825" algn="l"/>
                <a:tab pos="2628900" algn="l"/>
                <a:tab pos="3886200" algn="l"/>
              </a:tabLst>
              <a:defRPr/>
            </a:pPr>
            <a:endParaRPr lang="zh-CN" altLang="en-US" sz="2400" dirty="0">
              <a:solidFill>
                <a:schemeClr val="bg1"/>
              </a:solidFill>
              <a:effectLst>
                <a:outerShdw blurRad="38100" dist="38100" dir="2700000" algn="tl">
                  <a:srgbClr val="000000">
                    <a:alpha val="43137"/>
                  </a:srgbClr>
                </a:outerShdw>
              </a:effectLst>
              <a:ea typeface="宋体" pitchFamily="2" charset="-122"/>
            </a:endParaRPr>
          </a:p>
          <a:p>
            <a:pPr>
              <a:tabLst>
                <a:tab pos="457200" algn="l"/>
                <a:tab pos="1266825" algn="l"/>
                <a:tab pos="2628900" algn="l"/>
                <a:tab pos="3886200" algn="l"/>
              </a:tabLst>
              <a:defRPr/>
            </a:pPr>
            <a:endParaRPr lang="zh-CN" altLang="en-US" sz="2400" dirty="0">
              <a:solidFill>
                <a:schemeClr val="bg1"/>
              </a:solidFill>
              <a:effectLst>
                <a:outerShdw blurRad="38100" dist="38100" dir="2700000" algn="tl">
                  <a:srgbClr val="000000">
                    <a:alpha val="43137"/>
                  </a:srgbClr>
                </a:outerShdw>
              </a:effectLst>
              <a:ea typeface="宋体" pitchFamily="2"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灯片编号占位符 1"/>
          <p:cNvSpPr>
            <a:spLocks noGrp="1"/>
          </p:cNvSpPr>
          <p:nvPr>
            <p:ph type="sldNum" sz="quarter" idx="12"/>
          </p:nvPr>
        </p:nvSpPr>
        <p:spPr>
          <a:noFill/>
        </p:spPr>
        <p:txBody>
          <a:bodyPr/>
          <a:lstStyle/>
          <a:p>
            <a:fld id="{FD62897E-C0B8-4FD7-BAA2-4EBC9FD363E1}" type="slidenum">
              <a:rPr lang="zh-CN" altLang="en-US" smtClean="0">
                <a:ea typeface="宋体" charset="-122"/>
              </a:rPr>
              <a:pPr/>
              <a:t>45</a:t>
            </a:fld>
            <a:endParaRPr lang="en-US" altLang="zh-CN" smtClean="0">
              <a:ea typeface="宋体" charset="-122"/>
            </a:endParaRPr>
          </a:p>
        </p:txBody>
      </p:sp>
      <p:sp>
        <p:nvSpPr>
          <p:cNvPr id="49155" name="Rectangle 4"/>
          <p:cNvSpPr>
            <a:spLocks noChangeArrowheads="1"/>
          </p:cNvSpPr>
          <p:nvPr/>
        </p:nvSpPr>
        <p:spPr bwMode="auto">
          <a:xfrm>
            <a:off x="539750" y="484188"/>
            <a:ext cx="7920038" cy="4228850"/>
          </a:xfrm>
          <a:prstGeom prst="rect">
            <a:avLst/>
          </a:prstGeom>
          <a:noFill/>
          <a:ln w="9525">
            <a:noFill/>
            <a:miter lim="800000"/>
            <a:headEnd/>
            <a:tailEnd/>
          </a:ln>
        </p:spPr>
        <p:txBody>
          <a:bodyPr wrap="square" anchor="ctr">
            <a:spAutoFit/>
          </a:bodyPr>
          <a:lstStyle/>
          <a:p>
            <a:pPr>
              <a:lnSpc>
                <a:spcPct val="120000"/>
              </a:lnSpc>
              <a:tabLst>
                <a:tab pos="457200" algn="l"/>
                <a:tab pos="1600200" algn="l"/>
                <a:tab pos="2628900" algn="l"/>
                <a:tab pos="3886200" algn="l"/>
              </a:tabLst>
            </a:pPr>
            <a:r>
              <a:rPr lang="zh-CN" altLang="en-US" sz="2800" dirty="0">
                <a:latin typeface="Times New Roman" pitchFamily="18" charset="0"/>
                <a:ea typeface="黑体" pitchFamily="49" charset="-122"/>
                <a:cs typeface="Times New Roman" pitchFamily="18" charset="0"/>
              </a:rPr>
              <a:t>例：</a:t>
            </a:r>
            <a:r>
              <a:rPr lang="en-US" altLang="zh-CN" sz="2800" dirty="0">
                <a:latin typeface="Times New Roman" pitchFamily="18" charset="0"/>
                <a:ea typeface="黑体" pitchFamily="49" charset="-122"/>
                <a:cs typeface="Times New Roman" pitchFamily="18" charset="0"/>
              </a:rPr>
              <a:t>He was watching for kids rushing out from between parked cars. ___1___ his car passed, no child rushed out, but a brick did and WHUMP! It ___2___ his shiny black side door! Josh ___3___ out of his car, grabbed the kid.</a:t>
            </a:r>
          </a:p>
          <a:p>
            <a:pPr>
              <a:lnSpc>
                <a:spcPct val="120000"/>
              </a:lnSpc>
              <a:tabLst>
                <a:tab pos="457200" algn="l"/>
                <a:tab pos="1600200" algn="l"/>
                <a:tab pos="2628900" algn="l"/>
                <a:tab pos="3886200" algn="l"/>
              </a:tabLst>
            </a:pPr>
            <a:endParaRPr lang="en-US" altLang="zh-CN" sz="2800" dirty="0">
              <a:latin typeface="Times New Roman" pitchFamily="18" charset="0"/>
              <a:ea typeface="黑体" pitchFamily="49" charset="-122"/>
              <a:cs typeface="Times New Roman" pitchFamily="18" charset="0"/>
            </a:endParaRPr>
          </a:p>
          <a:p>
            <a:pPr>
              <a:lnSpc>
                <a:spcPct val="120000"/>
              </a:lnSpc>
              <a:tabLst>
                <a:tab pos="457200" algn="l"/>
                <a:tab pos="1600200" algn="l"/>
                <a:tab pos="2628900" algn="l"/>
                <a:tab pos="3886200" algn="l"/>
              </a:tabLst>
            </a:pPr>
            <a:r>
              <a:rPr lang="en-US" altLang="zh-CN" sz="2800" dirty="0">
                <a:latin typeface="Times New Roman" pitchFamily="18" charset="0"/>
                <a:ea typeface="黑体" pitchFamily="49" charset="-122"/>
                <a:cs typeface="Times New Roman" pitchFamily="18" charset="0"/>
              </a:rPr>
              <a:t>3. A. climbed  		B. stepped       </a:t>
            </a:r>
          </a:p>
          <a:p>
            <a:pPr>
              <a:lnSpc>
                <a:spcPct val="120000"/>
              </a:lnSpc>
              <a:tabLst>
                <a:tab pos="457200" algn="l"/>
                <a:tab pos="1600200" algn="l"/>
                <a:tab pos="2628900" algn="l"/>
                <a:tab pos="3886200" algn="l"/>
              </a:tabLst>
            </a:pPr>
            <a:r>
              <a:rPr lang="en-US" altLang="zh-CN" sz="2800" dirty="0">
                <a:latin typeface="Times New Roman" pitchFamily="18" charset="0"/>
                <a:ea typeface="黑体" pitchFamily="49" charset="-122"/>
                <a:cs typeface="Times New Roman" pitchFamily="18" charset="0"/>
              </a:rPr>
              <a:t>    C. got      		</a:t>
            </a:r>
            <a:r>
              <a:rPr lang="en-US" altLang="zh-CN" sz="2800" dirty="0">
                <a:solidFill>
                  <a:srgbClr val="FF0000"/>
                </a:solidFill>
                <a:latin typeface="Times New Roman" pitchFamily="18" charset="0"/>
                <a:ea typeface="黑体" pitchFamily="49" charset="-122"/>
                <a:cs typeface="Times New Roman" pitchFamily="18" charset="0"/>
              </a:rPr>
              <a:t>D. jumped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灯片编号占位符 1"/>
          <p:cNvSpPr>
            <a:spLocks noGrp="1"/>
          </p:cNvSpPr>
          <p:nvPr>
            <p:ph type="sldNum" sz="quarter" idx="12"/>
          </p:nvPr>
        </p:nvSpPr>
        <p:spPr>
          <a:noFill/>
        </p:spPr>
        <p:txBody>
          <a:bodyPr/>
          <a:lstStyle/>
          <a:p>
            <a:fld id="{F4EBDE2F-ABB9-4B81-96A9-A1575D506194}" type="slidenum">
              <a:rPr lang="zh-CN" altLang="en-US" smtClean="0">
                <a:ea typeface="宋体" charset="-122"/>
              </a:rPr>
              <a:pPr/>
              <a:t>46</a:t>
            </a:fld>
            <a:endParaRPr lang="en-US" altLang="zh-CN" smtClean="0">
              <a:ea typeface="宋体" charset="-122"/>
            </a:endParaRPr>
          </a:p>
        </p:txBody>
      </p:sp>
      <p:sp>
        <p:nvSpPr>
          <p:cNvPr id="3" name="Rectangle 4"/>
          <p:cNvSpPr>
            <a:spLocks noChangeArrowheads="1"/>
          </p:cNvSpPr>
          <p:nvPr/>
        </p:nvSpPr>
        <p:spPr bwMode="auto">
          <a:xfrm>
            <a:off x="571472" y="428604"/>
            <a:ext cx="7958138" cy="3539430"/>
          </a:xfrm>
          <a:prstGeom prst="rect">
            <a:avLst/>
          </a:prstGeom>
          <a:noFill/>
          <a:ln w="9525">
            <a:noFill/>
            <a:miter lim="800000"/>
            <a:headEnd/>
            <a:tailEnd/>
          </a:ln>
        </p:spPr>
        <p:txBody>
          <a:bodyPr wrap="square" anchor="ctr">
            <a:spAutoFit/>
          </a:bodyPr>
          <a:lstStyle/>
          <a:p>
            <a:pPr>
              <a:tabLst>
                <a:tab pos="1600200" algn="l"/>
                <a:tab pos="2971800" algn="l"/>
                <a:tab pos="4229100" algn="l"/>
              </a:tabLst>
              <a:defRPr/>
            </a:pPr>
            <a:r>
              <a:rPr lang="zh-CN" altLang="en-US" sz="2800" dirty="0">
                <a:latin typeface="Times New Roman" pitchFamily="18" charset="0"/>
                <a:ea typeface="华文楷体" pitchFamily="2" charset="-122"/>
                <a:cs typeface="Times New Roman" pitchFamily="18" charset="0"/>
              </a:rPr>
              <a:t>分析上下句的逻辑关系</a:t>
            </a:r>
            <a:r>
              <a:rPr lang="en-US" altLang="zh-CN" sz="2800" dirty="0">
                <a:latin typeface="Times New Roman" pitchFamily="18" charset="0"/>
                <a:ea typeface="华文楷体" pitchFamily="2" charset="-122"/>
                <a:cs typeface="Times New Roman" pitchFamily="18" charset="0"/>
              </a:rPr>
              <a:t>(</a:t>
            </a:r>
            <a:r>
              <a:rPr lang="zh-CN" altLang="en-US" sz="2800" dirty="0">
                <a:solidFill>
                  <a:srgbClr val="FF0000"/>
                </a:solidFill>
                <a:latin typeface="Times New Roman" pitchFamily="18" charset="0"/>
                <a:ea typeface="华文楷体" pitchFamily="2" charset="-122"/>
                <a:cs typeface="Times New Roman" pitchFamily="18" charset="0"/>
              </a:rPr>
              <a:t>重要</a:t>
            </a:r>
            <a:r>
              <a:rPr lang="zh-CN" altLang="en-US" sz="2800" dirty="0">
                <a:latin typeface="Times New Roman" pitchFamily="18" charset="0"/>
                <a:ea typeface="华文楷体" pitchFamily="2" charset="-122"/>
                <a:cs typeface="Times New Roman" pitchFamily="18" charset="0"/>
              </a:rPr>
              <a:t>）</a:t>
            </a:r>
          </a:p>
          <a:p>
            <a:pPr>
              <a:tabLst>
                <a:tab pos="1600200" algn="l"/>
                <a:tab pos="2971800" algn="l"/>
                <a:tab pos="4229100" algn="l"/>
              </a:tabLst>
              <a:defRPr/>
            </a:pPr>
            <a:endParaRPr lang="zh-CN" altLang="en-US" sz="2800" dirty="0">
              <a:latin typeface="Times New Roman" pitchFamily="18" charset="0"/>
              <a:ea typeface="宋体" pitchFamily="2" charset="-122"/>
              <a:cs typeface="Times New Roman" pitchFamily="18" charset="0"/>
            </a:endParaRPr>
          </a:p>
          <a:p>
            <a:pPr>
              <a:lnSpc>
                <a:spcPct val="120000"/>
              </a:lnSpc>
              <a:tabLst>
                <a:tab pos="1600200" algn="l"/>
                <a:tab pos="2971800" algn="l"/>
                <a:tab pos="4229100" algn="l"/>
              </a:tabLst>
              <a:defRPr/>
            </a:pPr>
            <a:r>
              <a:rPr lang="zh-CN" altLang="en-US" sz="2800" dirty="0">
                <a:latin typeface="Times New Roman" pitchFamily="18" charset="0"/>
                <a:ea typeface="黑体" pitchFamily="49" charset="-122"/>
                <a:cs typeface="Times New Roman" pitchFamily="18" charset="0"/>
              </a:rPr>
              <a:t>例：</a:t>
            </a:r>
            <a:r>
              <a:rPr lang="en-US" altLang="zh-CN" sz="2800" dirty="0">
                <a:latin typeface="Times New Roman" pitchFamily="18" charset="0"/>
                <a:ea typeface="宋体" pitchFamily="2" charset="-122"/>
                <a:cs typeface="Times New Roman" pitchFamily="18" charset="0"/>
              </a:rPr>
              <a:t>And _____ otherwise assignment</a:t>
            </a:r>
            <a:r>
              <a:rPr lang="zh-CN" altLang="en-US" sz="2800" dirty="0">
                <a:latin typeface="Times New Roman" pitchFamily="18" charset="0"/>
                <a:ea typeface="宋体" pitchFamily="2" charset="-122"/>
                <a:cs typeface="Times New Roman" pitchFamily="18" charset="0"/>
              </a:rPr>
              <a:t> </a:t>
            </a:r>
            <a:r>
              <a:rPr lang="en-US" altLang="zh-CN" sz="2800" dirty="0">
                <a:latin typeface="Times New Roman" pitchFamily="18" charset="0"/>
                <a:ea typeface="宋体" pitchFamily="2" charset="-122"/>
                <a:cs typeface="Times New Roman" pitchFamily="18" charset="0"/>
              </a:rPr>
              <a:t>(</a:t>
            </a:r>
            <a:r>
              <a:rPr lang="zh-CN" altLang="en-US" sz="2800" dirty="0">
                <a:latin typeface="Times New Roman" pitchFamily="18" charset="0"/>
                <a:ea typeface="黑体" pitchFamily="49" charset="-122"/>
                <a:cs typeface="Times New Roman" pitchFamily="18" charset="0"/>
              </a:rPr>
              <a:t>指定</a:t>
            </a:r>
            <a:r>
              <a:rPr lang="en-US" altLang="zh-CN" sz="2800" dirty="0">
                <a:latin typeface="Times New Roman" pitchFamily="18" charset="0"/>
                <a:ea typeface="黑体" pitchFamily="49" charset="-122"/>
                <a:cs typeface="Times New Roman" pitchFamily="18" charset="0"/>
              </a:rPr>
              <a:t>) </a:t>
            </a:r>
            <a:r>
              <a:rPr lang="en-US" altLang="zh-CN" sz="2800" dirty="0">
                <a:latin typeface="Times New Roman" pitchFamily="18" charset="0"/>
                <a:ea typeface="宋体" pitchFamily="2" charset="-122"/>
                <a:cs typeface="Times New Roman" pitchFamily="18" charset="0"/>
              </a:rPr>
              <a:t>a seat by the teacher, I always chose to sit at the back of the classroom.</a:t>
            </a:r>
          </a:p>
          <a:p>
            <a:pPr>
              <a:lnSpc>
                <a:spcPct val="120000"/>
              </a:lnSpc>
              <a:tabLst>
                <a:tab pos="1600200" algn="l"/>
                <a:tab pos="2971800" algn="l"/>
                <a:tab pos="4229100" algn="l"/>
              </a:tabLst>
              <a:defRPr/>
            </a:pPr>
            <a:r>
              <a:rPr lang="en-US" altLang="zh-CN" sz="2800" dirty="0">
                <a:latin typeface="Times New Roman" pitchFamily="18" charset="0"/>
                <a:ea typeface="宋体" pitchFamily="2" charset="-122"/>
                <a:cs typeface="Times New Roman" pitchFamily="18" charset="0"/>
              </a:rPr>
              <a:t>    A. as       B. until       </a:t>
            </a:r>
            <a:r>
              <a:rPr lang="en-US" altLang="zh-CN" sz="2800" dirty="0">
                <a:solidFill>
                  <a:srgbClr val="FF0000"/>
                </a:solidFill>
                <a:latin typeface="Times New Roman" pitchFamily="18" charset="0"/>
                <a:ea typeface="宋体" pitchFamily="2" charset="-122"/>
                <a:cs typeface="Times New Roman" pitchFamily="18" charset="0"/>
              </a:rPr>
              <a:t>C. unless     </a:t>
            </a:r>
            <a:r>
              <a:rPr lang="en-US" altLang="zh-CN" sz="2800" dirty="0">
                <a:latin typeface="Times New Roman" pitchFamily="18" charset="0"/>
                <a:ea typeface="宋体" pitchFamily="2" charset="-122"/>
                <a:cs typeface="Times New Roman" pitchFamily="18" charset="0"/>
              </a:rPr>
              <a:t>D. though</a:t>
            </a:r>
          </a:p>
          <a:p>
            <a:pPr>
              <a:lnSpc>
                <a:spcPct val="120000"/>
              </a:lnSpc>
              <a:tabLst>
                <a:tab pos="1600200" algn="l"/>
                <a:tab pos="2971800" algn="l"/>
                <a:tab pos="4229100" algn="l"/>
              </a:tabLst>
              <a:defRPr/>
            </a:pPr>
            <a:endParaRPr lang="zh-CN" altLang="en-US" sz="2800" dirty="0">
              <a:solidFill>
                <a:schemeClr val="bg1"/>
              </a:solidFill>
              <a:effectLst>
                <a:outerShdw blurRad="38100" dist="38100" dir="2700000" algn="tl">
                  <a:srgbClr val="000000">
                    <a:alpha val="43137"/>
                  </a:srgbClr>
                </a:outerShdw>
              </a:effectLst>
              <a:ea typeface="宋体" pitchFamily="2"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灯片编号占位符 1"/>
          <p:cNvSpPr>
            <a:spLocks noGrp="1"/>
          </p:cNvSpPr>
          <p:nvPr>
            <p:ph type="sldNum" sz="quarter" idx="12"/>
          </p:nvPr>
        </p:nvSpPr>
        <p:spPr>
          <a:noFill/>
        </p:spPr>
        <p:txBody>
          <a:bodyPr/>
          <a:lstStyle/>
          <a:p>
            <a:fld id="{32517A28-B1E5-472C-9847-805A012A22F3}" type="slidenum">
              <a:rPr lang="zh-CN" altLang="en-US" smtClean="0">
                <a:ea typeface="宋体" charset="-122"/>
              </a:rPr>
              <a:pPr/>
              <a:t>47</a:t>
            </a:fld>
            <a:endParaRPr lang="en-US" altLang="zh-CN" smtClean="0">
              <a:ea typeface="宋体" charset="-122"/>
            </a:endParaRPr>
          </a:p>
        </p:txBody>
      </p:sp>
      <p:sp>
        <p:nvSpPr>
          <p:cNvPr id="3" name="Rectangle 4"/>
          <p:cNvSpPr>
            <a:spLocks noChangeArrowheads="1"/>
          </p:cNvSpPr>
          <p:nvPr/>
        </p:nvSpPr>
        <p:spPr bwMode="auto">
          <a:xfrm>
            <a:off x="539750" y="619125"/>
            <a:ext cx="8064500" cy="2074414"/>
          </a:xfrm>
          <a:prstGeom prst="rect">
            <a:avLst/>
          </a:prstGeom>
          <a:noFill/>
          <a:ln w="9525">
            <a:noFill/>
            <a:miter lim="800000"/>
            <a:headEnd/>
            <a:tailEnd/>
          </a:ln>
        </p:spPr>
        <p:txBody>
          <a:bodyPr anchor="ctr">
            <a:spAutoFit/>
          </a:bodyPr>
          <a:lstStyle/>
          <a:p>
            <a:pPr>
              <a:lnSpc>
                <a:spcPct val="120000"/>
              </a:lnSpc>
              <a:tabLst>
                <a:tab pos="457200" algn="l"/>
                <a:tab pos="1600200" algn="l"/>
                <a:tab pos="2628900" algn="l"/>
                <a:tab pos="3886200" algn="l"/>
              </a:tabLst>
              <a:defRPr/>
            </a:pPr>
            <a:r>
              <a:rPr lang="zh-CN" altLang="en-US" sz="2800" dirty="0">
                <a:latin typeface="Times New Roman" pitchFamily="18" charset="0"/>
                <a:ea typeface="黑体" pitchFamily="49" charset="-122"/>
                <a:cs typeface="Times New Roman" pitchFamily="18" charset="0"/>
              </a:rPr>
              <a:t>例：</a:t>
            </a:r>
            <a:r>
              <a:rPr lang="en-US" altLang="zh-CN" sz="2800" dirty="0">
                <a:latin typeface="Times New Roman" pitchFamily="18" charset="0"/>
                <a:ea typeface="宋体" pitchFamily="2" charset="-122"/>
                <a:cs typeface="Times New Roman" pitchFamily="18" charset="0"/>
              </a:rPr>
              <a:t>She has an unpleasant voice and a direct way of speaking, ______ she was encouraging and inspiring. </a:t>
            </a:r>
          </a:p>
          <a:p>
            <a:pPr lvl="1">
              <a:lnSpc>
                <a:spcPct val="120000"/>
              </a:lnSpc>
              <a:tabLst>
                <a:tab pos="457200" algn="l"/>
                <a:tab pos="1600200" algn="l"/>
                <a:tab pos="2628900" algn="l"/>
                <a:tab pos="3886200" algn="l"/>
              </a:tabLst>
              <a:defRPr/>
            </a:pPr>
            <a:r>
              <a:rPr lang="en-US" altLang="zh-CN" sz="2800" dirty="0">
                <a:latin typeface="Times New Roman" pitchFamily="18" charset="0"/>
                <a:ea typeface="宋体" pitchFamily="2" charset="-122"/>
                <a:cs typeface="Times New Roman" pitchFamily="18" charset="0"/>
              </a:rPr>
              <a:t>A. and		</a:t>
            </a:r>
            <a:r>
              <a:rPr lang="en-US" altLang="zh-CN" sz="2800" dirty="0">
                <a:solidFill>
                  <a:srgbClr val="FF0000"/>
                </a:solidFill>
                <a:latin typeface="Times New Roman" pitchFamily="18" charset="0"/>
                <a:ea typeface="宋体" pitchFamily="2" charset="-122"/>
                <a:cs typeface="Times New Roman" pitchFamily="18" charset="0"/>
              </a:rPr>
              <a:t>B. yet        </a:t>
            </a:r>
            <a:r>
              <a:rPr lang="en-US" altLang="zh-CN" sz="2800" dirty="0">
                <a:latin typeface="Times New Roman" pitchFamily="18" charset="0"/>
                <a:ea typeface="宋体" pitchFamily="2" charset="-122"/>
                <a:cs typeface="Times New Roman" pitchFamily="18" charset="0"/>
              </a:rPr>
              <a:t>C. so	   D. for</a:t>
            </a:r>
          </a:p>
          <a:p>
            <a:pPr>
              <a:tabLst>
                <a:tab pos="457200" algn="l"/>
                <a:tab pos="1600200" algn="l"/>
                <a:tab pos="2628900" algn="l"/>
                <a:tab pos="3886200" algn="l"/>
              </a:tabLst>
              <a:defRPr/>
            </a:pPr>
            <a:endParaRPr lang="en-US" altLang="zh-CN" sz="2800" dirty="0">
              <a:solidFill>
                <a:schemeClr val="bg1"/>
              </a:solidFill>
              <a:effectLst>
                <a:outerShdw blurRad="38100" dist="38100" dir="2700000" algn="tl">
                  <a:srgbClr val="000000">
                    <a:alpha val="43137"/>
                  </a:srgbClr>
                </a:outerShdw>
              </a:effectLst>
              <a:ea typeface="宋体" pitchFamily="2"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灯片编号占位符 1"/>
          <p:cNvSpPr>
            <a:spLocks noGrp="1"/>
          </p:cNvSpPr>
          <p:nvPr>
            <p:ph type="sldNum" sz="quarter" idx="12"/>
          </p:nvPr>
        </p:nvSpPr>
        <p:spPr>
          <a:noFill/>
        </p:spPr>
        <p:txBody>
          <a:bodyPr/>
          <a:lstStyle/>
          <a:p>
            <a:fld id="{0FA5EDCB-AA2E-4D40-8FBA-693E3151234C}" type="slidenum">
              <a:rPr lang="zh-CN" altLang="en-US" smtClean="0">
                <a:ea typeface="宋体" charset="-122"/>
              </a:rPr>
              <a:pPr/>
              <a:t>48</a:t>
            </a:fld>
            <a:endParaRPr lang="en-US" altLang="zh-CN" smtClean="0">
              <a:ea typeface="宋体" charset="-122"/>
            </a:endParaRPr>
          </a:p>
        </p:txBody>
      </p:sp>
      <p:sp>
        <p:nvSpPr>
          <p:cNvPr id="54275" name="Rectangle 4"/>
          <p:cNvSpPr>
            <a:spLocks noChangeArrowheads="1"/>
          </p:cNvSpPr>
          <p:nvPr/>
        </p:nvSpPr>
        <p:spPr bwMode="auto">
          <a:xfrm>
            <a:off x="468313" y="771525"/>
            <a:ext cx="7847012" cy="519113"/>
          </a:xfrm>
          <a:prstGeom prst="rect">
            <a:avLst/>
          </a:prstGeom>
          <a:noFill/>
          <a:ln w="9525">
            <a:noFill/>
            <a:miter lim="800000"/>
            <a:headEnd/>
            <a:tailEnd/>
          </a:ln>
        </p:spPr>
        <p:txBody>
          <a:bodyPr anchor="ctr">
            <a:spAutoFit/>
          </a:bodyPr>
          <a:lstStyle/>
          <a:p>
            <a:pPr indent="200025">
              <a:tabLst>
                <a:tab pos="1600200" algn="l"/>
                <a:tab pos="2428875" algn="l"/>
                <a:tab pos="3886200" algn="l"/>
              </a:tabLst>
            </a:pPr>
            <a:r>
              <a:rPr lang="zh-CN" altLang="en-US" sz="2800">
                <a:latin typeface="华文楷体" pitchFamily="2" charset="-122"/>
                <a:ea typeface="华文楷体" pitchFamily="2" charset="-122"/>
              </a:rPr>
              <a:t>注意一词多义词汇的运用。</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灯片编号占位符 1"/>
          <p:cNvSpPr>
            <a:spLocks noGrp="1"/>
          </p:cNvSpPr>
          <p:nvPr>
            <p:ph type="sldNum" sz="quarter" idx="12"/>
          </p:nvPr>
        </p:nvSpPr>
        <p:spPr>
          <a:noFill/>
        </p:spPr>
        <p:txBody>
          <a:bodyPr/>
          <a:lstStyle/>
          <a:p>
            <a:fld id="{32EF6C2B-BB7A-4F27-89E8-74A330CD1474}" type="slidenum">
              <a:rPr lang="zh-CN" altLang="en-US" smtClean="0">
                <a:ea typeface="宋体" charset="-122"/>
              </a:rPr>
              <a:pPr/>
              <a:t>49</a:t>
            </a:fld>
            <a:endParaRPr lang="en-US" altLang="zh-CN" smtClean="0">
              <a:ea typeface="宋体" charset="-122"/>
            </a:endParaRPr>
          </a:p>
        </p:txBody>
      </p:sp>
      <p:sp>
        <p:nvSpPr>
          <p:cNvPr id="3" name="Rectangle 4"/>
          <p:cNvSpPr>
            <a:spLocks noChangeArrowheads="1"/>
          </p:cNvSpPr>
          <p:nvPr/>
        </p:nvSpPr>
        <p:spPr bwMode="auto">
          <a:xfrm>
            <a:off x="468313" y="555625"/>
            <a:ext cx="8135937" cy="2655888"/>
          </a:xfrm>
          <a:prstGeom prst="rect">
            <a:avLst/>
          </a:prstGeom>
          <a:noFill/>
          <a:ln w="9525">
            <a:noFill/>
            <a:miter lim="800000"/>
            <a:headEnd/>
            <a:tailEnd/>
          </a:ln>
        </p:spPr>
        <p:txBody>
          <a:bodyPr anchor="ctr">
            <a:spAutoFit/>
          </a:bodyPr>
          <a:lstStyle/>
          <a:p>
            <a:pPr indent="266700">
              <a:lnSpc>
                <a:spcPct val="120000"/>
              </a:lnSpc>
              <a:defRPr/>
            </a:pPr>
            <a:r>
              <a:rPr lang="zh-CN" altLang="en-US" sz="2800" dirty="0">
                <a:latin typeface="Times New Roman" pitchFamily="18" charset="0"/>
                <a:ea typeface="黑体" pitchFamily="49" charset="-122"/>
                <a:cs typeface="Times New Roman" pitchFamily="18" charset="0"/>
              </a:rPr>
              <a:t>例：</a:t>
            </a:r>
            <a:r>
              <a:rPr lang="en-US" altLang="zh-CN" sz="2800" dirty="0">
                <a:latin typeface="Times New Roman" pitchFamily="18" charset="0"/>
                <a:ea typeface="宋体" pitchFamily="2" charset="-122"/>
                <a:cs typeface="Times New Roman" pitchFamily="18" charset="0"/>
              </a:rPr>
              <a:t>If you want to see a doctor, you fix a date with him ahead of time. That’s a common _______in the USA.</a:t>
            </a:r>
          </a:p>
          <a:p>
            <a:pPr indent="266700">
              <a:lnSpc>
                <a:spcPct val="120000"/>
              </a:lnSpc>
              <a:buFontTx/>
              <a:buAutoNum type="alphaUcPeriod"/>
              <a:defRPr/>
            </a:pPr>
            <a:r>
              <a:rPr lang="en-US" altLang="zh-CN" sz="2800" dirty="0">
                <a:latin typeface="Times New Roman" pitchFamily="18" charset="0"/>
                <a:ea typeface="宋体" pitchFamily="2" charset="-122"/>
                <a:cs typeface="Times New Roman" pitchFamily="18" charset="0"/>
              </a:rPr>
              <a:t>sense    </a:t>
            </a:r>
            <a:r>
              <a:rPr lang="en-US" altLang="zh-CN" sz="2800" dirty="0">
                <a:solidFill>
                  <a:srgbClr val="FF0000"/>
                </a:solidFill>
                <a:latin typeface="Times New Roman" pitchFamily="18" charset="0"/>
                <a:ea typeface="宋体" pitchFamily="2" charset="-122"/>
                <a:cs typeface="Times New Roman" pitchFamily="18" charset="0"/>
              </a:rPr>
              <a:t>B. practice    </a:t>
            </a:r>
            <a:r>
              <a:rPr lang="en-US" altLang="zh-CN" sz="2800" dirty="0">
                <a:latin typeface="Times New Roman" pitchFamily="18" charset="0"/>
                <a:ea typeface="宋体" pitchFamily="2" charset="-122"/>
                <a:cs typeface="Times New Roman" pitchFamily="18" charset="0"/>
              </a:rPr>
              <a:t>C. rule    D. reality</a:t>
            </a:r>
          </a:p>
          <a:p>
            <a:pPr indent="266700">
              <a:lnSpc>
                <a:spcPct val="120000"/>
              </a:lnSpc>
              <a:defRPr/>
            </a:pPr>
            <a:endParaRPr lang="en-US" altLang="zh-CN" sz="2800" dirty="0">
              <a:solidFill>
                <a:schemeClr val="bg1"/>
              </a:solidFill>
              <a:effectLst>
                <a:outerShdw blurRad="38100" dist="38100" dir="2700000" algn="tl">
                  <a:srgbClr val="000000">
                    <a:alpha val="43137"/>
                  </a:srgbClr>
                </a:outerShdw>
              </a:effectLst>
              <a:ea typeface="宋体" pitchFamily="2"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灯片编号占位符 7"/>
          <p:cNvSpPr>
            <a:spLocks noGrp="1"/>
          </p:cNvSpPr>
          <p:nvPr>
            <p:ph type="sldNum" sz="quarter" idx="12"/>
          </p:nvPr>
        </p:nvSpPr>
        <p:spPr>
          <a:noFill/>
        </p:spPr>
        <p:txBody>
          <a:bodyPr/>
          <a:lstStyle/>
          <a:p>
            <a:fld id="{791D8BC8-22AB-4CC8-8384-F553BA001460}" type="slidenum">
              <a:rPr lang="zh-CN" altLang="en-US" smtClean="0">
                <a:ea typeface="宋体" charset="-122"/>
              </a:rPr>
              <a:pPr/>
              <a:t>50</a:t>
            </a:fld>
            <a:endParaRPr lang="en-US" altLang="zh-CN" smtClean="0">
              <a:ea typeface="宋体" charset="-122"/>
            </a:endParaRPr>
          </a:p>
        </p:txBody>
      </p:sp>
      <p:sp>
        <p:nvSpPr>
          <p:cNvPr id="58370" name="内容占位符 2"/>
          <p:cNvSpPr>
            <a:spLocks noGrp="1"/>
          </p:cNvSpPr>
          <p:nvPr>
            <p:ph idx="4294967295"/>
          </p:nvPr>
        </p:nvSpPr>
        <p:spPr>
          <a:xfrm>
            <a:off x="0" y="642938"/>
            <a:ext cx="8229600" cy="5643562"/>
          </a:xfrm>
        </p:spPr>
        <p:txBody>
          <a:bodyPr/>
          <a:lstStyle/>
          <a:p>
            <a:pPr marL="609600" indent="-609600" eaLnBrk="1" hangingPunct="1">
              <a:buFontTx/>
              <a:buNone/>
            </a:pPr>
            <a:r>
              <a:rPr lang="zh-CN" altLang="en-US" b="1" dirty="0" smtClean="0">
                <a:latin typeface="华文楷体" pitchFamily="2" charset="-122"/>
                <a:ea typeface="华文楷体" pitchFamily="2" charset="-122"/>
              </a:rPr>
              <a:t>完形其他练习方法</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逻辑</a:t>
            </a:r>
            <a:r>
              <a:rPr lang="en-US" altLang="zh-CN" b="1" dirty="0" smtClean="0">
                <a:latin typeface="华文楷体" pitchFamily="2" charset="-122"/>
                <a:ea typeface="华文楷体" pitchFamily="2" charset="-122"/>
              </a:rPr>
              <a:t>)</a:t>
            </a:r>
          </a:p>
          <a:p>
            <a:pPr marL="609600" indent="-609600" eaLnBrk="1" hangingPunct="1">
              <a:buFontTx/>
              <a:buNone/>
            </a:pPr>
            <a:r>
              <a:rPr lang="en-US" altLang="zh-CN" b="1" dirty="0" smtClean="0">
                <a:latin typeface="Times New Roman" pitchFamily="18" charset="0"/>
              </a:rPr>
              <a:t>     </a:t>
            </a:r>
            <a:r>
              <a:rPr lang="en-US" altLang="zh-CN" dirty="0" smtClean="0">
                <a:latin typeface="Times New Roman" pitchFamily="18" charset="0"/>
              </a:rPr>
              <a:t>... It was an early morning in summer. In the street, sleepy-eyed people were moving quickly, heading towards their </a:t>
            </a:r>
            <a:r>
              <a:rPr lang="en-US" altLang="zh-CN" u="sng" dirty="0" smtClean="0">
                <a:latin typeface="Times New Roman" pitchFamily="18" charset="0"/>
              </a:rPr>
              <a:t>  41  </a:t>
            </a:r>
            <a:r>
              <a:rPr lang="en-US" altLang="zh-CN" dirty="0" smtClean="0">
                <a:latin typeface="Times New Roman" pitchFamily="18" charset="0"/>
              </a:rPr>
              <a:t> . ...</a:t>
            </a:r>
            <a:endParaRPr lang="en-US" altLang="zh-CN" i="1" dirty="0" smtClean="0">
              <a:latin typeface="Times New Roman" pitchFamily="18" charset="0"/>
            </a:endParaRPr>
          </a:p>
          <a:p>
            <a:pPr marL="609600" indent="-609600" eaLnBrk="1" hangingPunct="1">
              <a:buFontTx/>
              <a:buNone/>
            </a:pPr>
            <a:r>
              <a:rPr lang="en-US" altLang="zh-CN" i="1" dirty="0" smtClean="0">
                <a:solidFill>
                  <a:srgbClr val="FF0000"/>
                </a:solidFill>
                <a:latin typeface="Times New Roman" pitchFamily="18" charset="0"/>
              </a:rPr>
              <a:t>        A. </a:t>
            </a:r>
            <a:r>
              <a:rPr lang="en-US" altLang="zh-CN" dirty="0" smtClean="0">
                <a:latin typeface="Times New Roman" pitchFamily="18" charset="0"/>
              </a:rPr>
              <a:t>		         B. homes 		</a:t>
            </a:r>
          </a:p>
          <a:p>
            <a:pPr marL="609600" indent="-609600" eaLnBrk="1" hangingPunct="1">
              <a:buFontTx/>
              <a:buNone/>
            </a:pPr>
            <a:r>
              <a:rPr lang="en-US" altLang="zh-CN" dirty="0" smtClean="0">
                <a:latin typeface="Times New Roman" pitchFamily="18" charset="0"/>
              </a:rPr>
              <a:t>        C. buses 		D. offices </a:t>
            </a:r>
          </a:p>
          <a:p>
            <a:pPr marL="609600" indent="-609600" eaLnBrk="1" hangingPunct="1">
              <a:buFontTx/>
              <a:buNone/>
            </a:pPr>
            <a:endParaRPr lang="zh-CN" altLang="en-US" dirty="0" smtClean="0"/>
          </a:p>
        </p:txBody>
      </p:sp>
      <p:sp>
        <p:nvSpPr>
          <p:cNvPr id="58371" name="灯片编号占位符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8325A60F-0683-46EC-A803-ACCE13BA584D}" type="slidenum">
              <a:rPr lang="zh-CN" altLang="en-US" sz="1200">
                <a:latin typeface="Arial Black" pitchFamily="34" charset="0"/>
              </a:rPr>
              <a:pPr algn="r"/>
              <a:t>50</a:t>
            </a:fld>
            <a:endParaRPr lang="en-US" altLang="zh-CN" sz="1200">
              <a:latin typeface="Arial Black"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灯片编号占位符 7"/>
          <p:cNvSpPr>
            <a:spLocks noGrp="1"/>
          </p:cNvSpPr>
          <p:nvPr>
            <p:ph type="sldNum" sz="quarter" idx="12"/>
          </p:nvPr>
        </p:nvSpPr>
        <p:spPr>
          <a:noFill/>
        </p:spPr>
        <p:txBody>
          <a:bodyPr/>
          <a:lstStyle/>
          <a:p>
            <a:fld id="{476AC1E1-2B9F-4A5E-9A3A-AB16FEE4C5DD}" type="slidenum">
              <a:rPr lang="zh-CN" altLang="en-US" smtClean="0">
                <a:ea typeface="宋体" charset="-122"/>
              </a:rPr>
              <a:pPr/>
              <a:t>51</a:t>
            </a:fld>
            <a:endParaRPr lang="en-US" altLang="zh-CN" smtClean="0">
              <a:ea typeface="宋体" charset="-122"/>
            </a:endParaRPr>
          </a:p>
        </p:txBody>
      </p:sp>
      <p:sp>
        <p:nvSpPr>
          <p:cNvPr id="59394" name="内容占位符 2"/>
          <p:cNvSpPr>
            <a:spLocks noGrp="1"/>
          </p:cNvSpPr>
          <p:nvPr>
            <p:ph idx="4294967295"/>
          </p:nvPr>
        </p:nvSpPr>
        <p:spPr>
          <a:xfrm>
            <a:off x="0" y="500063"/>
            <a:ext cx="8229600" cy="5857875"/>
          </a:xfrm>
        </p:spPr>
        <p:txBody>
          <a:bodyPr/>
          <a:lstStyle/>
          <a:p>
            <a:pPr eaLnBrk="1" hangingPunct="1">
              <a:buFontTx/>
              <a:buNone/>
            </a:pPr>
            <a:r>
              <a:rPr lang="en-US" altLang="zh-CN" b="1" dirty="0" smtClean="0">
                <a:latin typeface="Times New Roman" pitchFamily="18" charset="0"/>
              </a:rPr>
              <a:t>…“A pretty money,” said the publisher, “ for </a:t>
            </a:r>
            <a:r>
              <a:rPr lang="en-US" altLang="zh-CN" b="1" u="sng" dirty="0" smtClean="0">
                <a:latin typeface="Times New Roman" pitchFamily="18" charset="0"/>
              </a:rPr>
              <a:t>  42   </a:t>
            </a:r>
            <a:r>
              <a:rPr lang="en-US" altLang="zh-CN" b="1" dirty="0" smtClean="0">
                <a:latin typeface="Times New Roman" pitchFamily="18" charset="0"/>
              </a:rPr>
              <a:t> writer.”…</a:t>
            </a:r>
          </a:p>
          <a:p>
            <a:pPr eaLnBrk="1" hangingPunct="1">
              <a:buFontTx/>
              <a:buNone/>
            </a:pPr>
            <a:r>
              <a:rPr lang="en-US" altLang="zh-CN" b="1" dirty="0" smtClean="0">
                <a:latin typeface="Times New Roman" pitchFamily="18" charset="0"/>
              </a:rPr>
              <a:t>     A. a foreign        B. a popular   </a:t>
            </a:r>
          </a:p>
          <a:p>
            <a:pPr eaLnBrk="1" hangingPunct="1">
              <a:buFontTx/>
              <a:buNone/>
            </a:pPr>
            <a:r>
              <a:rPr lang="en-US" altLang="zh-CN" b="1" dirty="0" smtClean="0">
                <a:latin typeface="Times New Roman" pitchFamily="18" charset="0"/>
              </a:rPr>
              <a:t>     C. an unusual    </a:t>
            </a:r>
            <a:r>
              <a:rPr lang="en-US" altLang="zh-CN" b="1" i="1" dirty="0" smtClean="0">
                <a:solidFill>
                  <a:srgbClr val="FF0000"/>
                </a:solidFill>
                <a:latin typeface="Times New Roman" pitchFamily="18" charset="0"/>
              </a:rPr>
              <a:t>D. </a:t>
            </a:r>
          </a:p>
          <a:p>
            <a:pPr eaLnBrk="1" hangingPunct="1">
              <a:buFontTx/>
              <a:buNone/>
            </a:pPr>
            <a:endParaRPr lang="zh-CN" altLang="en-US" b="1" dirty="0" smtClean="0"/>
          </a:p>
        </p:txBody>
      </p:sp>
      <p:sp>
        <p:nvSpPr>
          <p:cNvPr id="59395" name="灯片编号占位符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089ADDE5-CBF2-40CB-974C-ECBC25794FBF}" type="slidenum">
              <a:rPr lang="zh-CN" altLang="en-US" sz="1200">
                <a:latin typeface="Arial Black" pitchFamily="34" charset="0"/>
              </a:rPr>
              <a:pPr algn="r"/>
              <a:t>51</a:t>
            </a:fld>
            <a:endParaRPr lang="en-US" altLang="zh-CN" sz="1200">
              <a:latin typeface="Arial Black"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灯片编号占位符 7"/>
          <p:cNvSpPr>
            <a:spLocks noGrp="1"/>
          </p:cNvSpPr>
          <p:nvPr>
            <p:ph type="sldNum" sz="quarter" idx="12"/>
          </p:nvPr>
        </p:nvSpPr>
        <p:spPr>
          <a:noFill/>
        </p:spPr>
        <p:txBody>
          <a:bodyPr/>
          <a:lstStyle/>
          <a:p>
            <a:fld id="{A54EA849-7EE8-4796-AEEC-35EDB5AEDA5C}" type="slidenum">
              <a:rPr lang="zh-CN" altLang="en-US" smtClean="0">
                <a:ea typeface="宋体" charset="-122"/>
              </a:rPr>
              <a:pPr/>
              <a:t>52</a:t>
            </a:fld>
            <a:endParaRPr lang="en-US" altLang="zh-CN" smtClean="0">
              <a:ea typeface="宋体" charset="-122"/>
            </a:endParaRPr>
          </a:p>
        </p:txBody>
      </p:sp>
      <p:sp>
        <p:nvSpPr>
          <p:cNvPr id="60418" name="内容占位符 2"/>
          <p:cNvSpPr>
            <a:spLocks noGrp="1"/>
          </p:cNvSpPr>
          <p:nvPr>
            <p:ph idx="4294967295"/>
          </p:nvPr>
        </p:nvSpPr>
        <p:spPr>
          <a:xfrm>
            <a:off x="0" y="642938"/>
            <a:ext cx="8229600" cy="5224462"/>
          </a:xfrm>
        </p:spPr>
        <p:txBody>
          <a:bodyPr/>
          <a:lstStyle/>
          <a:p>
            <a:pPr eaLnBrk="1" hangingPunct="1">
              <a:buFontTx/>
              <a:buNone/>
            </a:pPr>
            <a:r>
              <a:rPr lang="en-US" altLang="zh-CN" b="1" smtClean="0">
                <a:latin typeface="Times New Roman" pitchFamily="18" charset="0"/>
              </a:rPr>
              <a:t>…all of us were seated around the table and Aunt Pat </a:t>
            </a:r>
            <a:r>
              <a:rPr lang="en-US" altLang="zh-CN" b="1" u="sng" smtClean="0">
                <a:latin typeface="Times New Roman" pitchFamily="18" charset="0"/>
              </a:rPr>
              <a:t>  38  </a:t>
            </a:r>
            <a:r>
              <a:rPr lang="en-US" altLang="zh-CN" b="1" smtClean="0">
                <a:latin typeface="Times New Roman" pitchFamily="18" charset="0"/>
              </a:rPr>
              <a:t> spaghetti for supper. …</a:t>
            </a:r>
          </a:p>
          <a:p>
            <a:pPr eaLnBrk="1" hangingPunct="1">
              <a:buFontTx/>
              <a:buNone/>
            </a:pPr>
            <a:r>
              <a:rPr lang="en-US" altLang="zh-CN" b="1" smtClean="0">
                <a:latin typeface="Times New Roman" pitchFamily="18" charset="0"/>
              </a:rPr>
              <a:t>     A. cooked       </a:t>
            </a:r>
            <a:r>
              <a:rPr lang="en-US" altLang="zh-CN" b="1" i="1" smtClean="0">
                <a:solidFill>
                  <a:srgbClr val="FF0000"/>
                </a:solidFill>
                <a:latin typeface="Times New Roman" pitchFamily="18" charset="0"/>
              </a:rPr>
              <a:t>B. </a:t>
            </a:r>
            <a:r>
              <a:rPr lang="en-US" altLang="zh-CN" b="1" smtClean="0">
                <a:latin typeface="Times New Roman" pitchFamily="18" charset="0"/>
              </a:rPr>
              <a:t>      </a:t>
            </a:r>
          </a:p>
          <a:p>
            <a:pPr eaLnBrk="1" hangingPunct="1">
              <a:buFontTx/>
              <a:buNone/>
            </a:pPr>
            <a:r>
              <a:rPr lang="en-US" altLang="zh-CN" b="1" smtClean="0">
                <a:latin typeface="Times New Roman" pitchFamily="18" charset="0"/>
              </a:rPr>
              <a:t>     C. got              D. made</a:t>
            </a:r>
          </a:p>
          <a:p>
            <a:pPr eaLnBrk="1" hangingPunct="1">
              <a:buFontTx/>
              <a:buNone/>
            </a:pPr>
            <a:endParaRPr lang="zh-CN" altLang="en-US" smtClean="0"/>
          </a:p>
        </p:txBody>
      </p:sp>
      <p:sp>
        <p:nvSpPr>
          <p:cNvPr id="60419" name="灯片编号占位符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5BD193E-005E-4D90-B62E-B3E8CA55C1B6}" type="slidenum">
              <a:rPr lang="zh-CN" altLang="en-US" sz="1200">
                <a:latin typeface="Arial Black" pitchFamily="34" charset="0"/>
              </a:rPr>
              <a:pPr algn="r"/>
              <a:t>52</a:t>
            </a:fld>
            <a:endParaRPr lang="en-US" altLang="zh-CN" sz="1200">
              <a:latin typeface="Arial Black"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灯片编号占位符 7"/>
          <p:cNvSpPr>
            <a:spLocks noGrp="1"/>
          </p:cNvSpPr>
          <p:nvPr>
            <p:ph type="sldNum" sz="quarter" idx="12"/>
          </p:nvPr>
        </p:nvSpPr>
        <p:spPr>
          <a:noFill/>
        </p:spPr>
        <p:txBody>
          <a:bodyPr/>
          <a:lstStyle/>
          <a:p>
            <a:fld id="{62007297-988F-4EB3-863B-4B9CA7F8862F}" type="slidenum">
              <a:rPr lang="zh-CN" altLang="en-US" smtClean="0">
                <a:ea typeface="宋体" charset="-122"/>
              </a:rPr>
              <a:pPr/>
              <a:t>53</a:t>
            </a:fld>
            <a:endParaRPr lang="en-US" altLang="zh-CN" smtClean="0">
              <a:ea typeface="宋体" charset="-122"/>
            </a:endParaRPr>
          </a:p>
        </p:txBody>
      </p:sp>
      <p:sp>
        <p:nvSpPr>
          <p:cNvPr id="61442" name="内容占位符 2"/>
          <p:cNvSpPr>
            <a:spLocks noGrp="1"/>
          </p:cNvSpPr>
          <p:nvPr>
            <p:ph idx="4294967295"/>
          </p:nvPr>
        </p:nvSpPr>
        <p:spPr>
          <a:xfrm>
            <a:off x="0" y="642938"/>
            <a:ext cx="8229600" cy="5224462"/>
          </a:xfrm>
        </p:spPr>
        <p:txBody>
          <a:bodyPr/>
          <a:lstStyle/>
          <a:p>
            <a:pPr eaLnBrk="1" hangingPunct="1">
              <a:buFontTx/>
              <a:buNone/>
            </a:pPr>
            <a:r>
              <a:rPr lang="zh-CN" altLang="en-US" b="1" smtClean="0">
                <a:latin typeface="Times New Roman" pitchFamily="18" charset="0"/>
              </a:rPr>
              <a:t>  </a:t>
            </a:r>
            <a:endParaRPr lang="en-US" altLang="zh-CN" b="1" smtClean="0">
              <a:latin typeface="Times New Roman" pitchFamily="18" charset="0"/>
            </a:endParaRPr>
          </a:p>
          <a:p>
            <a:pPr eaLnBrk="1" hangingPunct="1">
              <a:buFontTx/>
              <a:buNone/>
            </a:pPr>
            <a:endParaRPr lang="en-US" altLang="zh-CN" b="1" smtClean="0">
              <a:latin typeface="Times New Roman" pitchFamily="18" charset="0"/>
            </a:endParaRPr>
          </a:p>
          <a:p>
            <a:pPr eaLnBrk="1" hangingPunct="1">
              <a:buFontTx/>
              <a:buNone/>
            </a:pPr>
            <a:endParaRPr lang="en-US" altLang="zh-CN" b="1" smtClean="0">
              <a:latin typeface="Times New Roman" pitchFamily="18" charset="0"/>
            </a:endParaRPr>
          </a:p>
          <a:p>
            <a:pPr eaLnBrk="1" hangingPunct="1">
              <a:buFontTx/>
              <a:buNone/>
            </a:pPr>
            <a:endParaRPr lang="en-US" altLang="zh-CN" b="1" smtClean="0">
              <a:latin typeface="Times New Roman" pitchFamily="18" charset="0"/>
            </a:endParaRPr>
          </a:p>
          <a:p>
            <a:pPr eaLnBrk="1" hangingPunct="1">
              <a:buFontTx/>
              <a:buNone/>
            </a:pPr>
            <a:r>
              <a:rPr lang="zh-CN" altLang="en-US" b="1" smtClean="0">
                <a:latin typeface="Times New Roman" pitchFamily="18" charset="0"/>
              </a:rPr>
              <a:t>                               </a:t>
            </a:r>
            <a:r>
              <a:rPr lang="zh-CN" altLang="en-US" sz="4000" b="1" smtClean="0">
                <a:latin typeface="Times New Roman" pitchFamily="18" charset="0"/>
              </a:rPr>
              <a:t>阅读理解</a:t>
            </a:r>
            <a:endParaRPr lang="en-US" altLang="zh-CN" sz="4000" b="1" smtClean="0">
              <a:latin typeface="Times New Roman" pitchFamily="18" charset="0"/>
            </a:endParaRPr>
          </a:p>
        </p:txBody>
      </p:sp>
      <p:sp>
        <p:nvSpPr>
          <p:cNvPr id="61443" name="灯片编号占位符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3027DD9-BA07-4D69-8492-69D289F98644}" type="slidenum">
              <a:rPr lang="zh-CN" altLang="en-US" sz="1200">
                <a:latin typeface="Arial Black" pitchFamily="34" charset="0"/>
              </a:rPr>
              <a:pPr algn="r"/>
              <a:t>53</a:t>
            </a:fld>
            <a:endParaRPr lang="en-US" altLang="zh-CN" sz="1200">
              <a:latin typeface="Arial Black"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内容占位符 2"/>
          <p:cNvSpPr>
            <a:spLocks noGrp="1"/>
          </p:cNvSpPr>
          <p:nvPr>
            <p:ph idx="1"/>
          </p:nvPr>
        </p:nvSpPr>
        <p:spPr>
          <a:xfrm>
            <a:off x="457200" y="785813"/>
            <a:ext cx="8229600" cy="5340350"/>
          </a:xfrm>
        </p:spPr>
        <p:txBody>
          <a:bodyPr/>
          <a:lstStyle/>
          <a:p>
            <a:pPr>
              <a:buFontTx/>
              <a:buNone/>
            </a:pPr>
            <a:r>
              <a:rPr lang="zh-CN" smtClean="0"/>
              <a:t>总体策略： </a:t>
            </a:r>
          </a:p>
          <a:p>
            <a:pPr>
              <a:buFontTx/>
              <a:buNone/>
            </a:pPr>
            <a:r>
              <a:rPr lang="en-US" altLang="zh-CN" smtClean="0"/>
              <a:t>      </a:t>
            </a:r>
            <a:r>
              <a:rPr lang="zh-CN" smtClean="0"/>
              <a:t>精读泛读相结合 </a:t>
            </a:r>
          </a:p>
          <a:p>
            <a:endParaRPr lang="zh-CN" altLang="en-US" smtClean="0"/>
          </a:p>
        </p:txBody>
      </p:sp>
      <p:sp>
        <p:nvSpPr>
          <p:cNvPr id="63491" name="灯片编号占位符 3"/>
          <p:cNvSpPr>
            <a:spLocks noGrp="1"/>
          </p:cNvSpPr>
          <p:nvPr>
            <p:ph type="sldNum" sz="quarter" idx="12"/>
          </p:nvPr>
        </p:nvSpPr>
        <p:spPr>
          <a:noFill/>
        </p:spPr>
        <p:txBody>
          <a:bodyPr/>
          <a:lstStyle/>
          <a:p>
            <a:fld id="{63CF5C1C-5A8D-4A6E-AA4E-DCAA562449FD}" type="slidenum">
              <a:rPr lang="zh-CN" altLang="en-US" smtClean="0">
                <a:ea typeface="宋体" charset="-122"/>
              </a:rPr>
              <a:pPr/>
              <a:t>54</a:t>
            </a:fld>
            <a:endParaRPr lang="en-US" altLang="zh-CN" smtClean="0">
              <a:ea typeface="宋体"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内容占位符 2"/>
          <p:cNvSpPr>
            <a:spLocks noGrp="1"/>
          </p:cNvSpPr>
          <p:nvPr>
            <p:ph idx="1"/>
          </p:nvPr>
        </p:nvSpPr>
        <p:spPr>
          <a:xfrm>
            <a:off x="457200" y="1214438"/>
            <a:ext cx="8229600" cy="4911725"/>
          </a:xfrm>
        </p:spPr>
        <p:txBody>
          <a:bodyPr/>
          <a:lstStyle/>
          <a:p>
            <a:pPr>
              <a:buFontTx/>
              <a:buNone/>
            </a:pPr>
            <a:r>
              <a:rPr lang="zh-CN" smtClean="0"/>
              <a:t>精读： </a:t>
            </a:r>
          </a:p>
          <a:p>
            <a:pPr>
              <a:buFontTx/>
              <a:buNone/>
            </a:pPr>
            <a:r>
              <a:rPr lang="en-US" altLang="zh-CN" smtClean="0"/>
              <a:t>      </a:t>
            </a:r>
            <a:r>
              <a:rPr lang="zh-CN" smtClean="0"/>
              <a:t>利用阅读文本扩大词汇量，增强语用能力，提高阅读速度和能力，训练语感，为写作储备语言和素材。 </a:t>
            </a:r>
          </a:p>
          <a:p>
            <a:endParaRPr lang="zh-CN" altLang="en-US" smtClean="0"/>
          </a:p>
        </p:txBody>
      </p:sp>
      <p:sp>
        <p:nvSpPr>
          <p:cNvPr id="64515" name="灯片编号占位符 3"/>
          <p:cNvSpPr>
            <a:spLocks noGrp="1"/>
          </p:cNvSpPr>
          <p:nvPr>
            <p:ph type="sldNum" sz="quarter" idx="12"/>
          </p:nvPr>
        </p:nvSpPr>
        <p:spPr>
          <a:noFill/>
        </p:spPr>
        <p:txBody>
          <a:bodyPr/>
          <a:lstStyle/>
          <a:p>
            <a:fld id="{BD95AD74-05F4-41A3-8F46-7F59DB221756}" type="slidenum">
              <a:rPr lang="zh-CN" altLang="en-US" smtClean="0">
                <a:ea typeface="宋体" charset="-122"/>
              </a:rPr>
              <a:pPr/>
              <a:t>55</a:t>
            </a:fld>
            <a:endParaRPr lang="en-US" altLang="zh-CN" smtClean="0">
              <a:ea typeface="宋体"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内容占位符 2"/>
          <p:cNvSpPr>
            <a:spLocks noGrp="1"/>
          </p:cNvSpPr>
          <p:nvPr>
            <p:ph idx="1"/>
          </p:nvPr>
        </p:nvSpPr>
        <p:spPr>
          <a:xfrm>
            <a:off x="457200" y="857250"/>
            <a:ext cx="8229600" cy="5268913"/>
          </a:xfrm>
        </p:spPr>
        <p:txBody>
          <a:bodyPr/>
          <a:lstStyle/>
          <a:p>
            <a:pPr>
              <a:buFontTx/>
              <a:buNone/>
            </a:pPr>
            <a:r>
              <a:rPr lang="zh-CN" dirty="0" smtClean="0"/>
              <a:t>泛读： </a:t>
            </a:r>
          </a:p>
          <a:p>
            <a:pPr>
              <a:buFontTx/>
              <a:buNone/>
            </a:pPr>
            <a:r>
              <a:rPr lang="en-US" altLang="zh-CN" dirty="0" smtClean="0"/>
              <a:t>    30</a:t>
            </a:r>
            <a:r>
              <a:rPr lang="zh-CN" dirty="0" smtClean="0"/>
              <a:t>万字阅读量；博采众长；愉悦感；心灵的沉淀。 </a:t>
            </a:r>
          </a:p>
          <a:p>
            <a:pPr>
              <a:buFontTx/>
              <a:buNone/>
            </a:pPr>
            <a:r>
              <a:rPr lang="en-US" dirty="0" smtClean="0"/>
              <a:t> </a:t>
            </a:r>
            <a:endParaRPr lang="zh-CN" dirty="0" smtClean="0"/>
          </a:p>
          <a:p>
            <a:endParaRPr lang="zh-CN" altLang="en-US" dirty="0" smtClean="0"/>
          </a:p>
        </p:txBody>
      </p:sp>
      <p:sp>
        <p:nvSpPr>
          <p:cNvPr id="65539" name="灯片编号占位符 3"/>
          <p:cNvSpPr>
            <a:spLocks noGrp="1"/>
          </p:cNvSpPr>
          <p:nvPr>
            <p:ph type="sldNum" sz="quarter" idx="12"/>
          </p:nvPr>
        </p:nvSpPr>
        <p:spPr>
          <a:noFill/>
        </p:spPr>
        <p:txBody>
          <a:bodyPr/>
          <a:lstStyle/>
          <a:p>
            <a:fld id="{D9EC8C43-2E62-4939-8586-DBB662DEFB04}" type="slidenum">
              <a:rPr lang="zh-CN" altLang="en-US" smtClean="0">
                <a:ea typeface="宋体" charset="-122"/>
              </a:rPr>
              <a:pPr/>
              <a:t>56</a:t>
            </a:fld>
            <a:endParaRPr lang="en-US" altLang="zh-CN" smtClean="0">
              <a:ea typeface="宋体"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内容占位符 2"/>
          <p:cNvSpPr>
            <a:spLocks noGrp="1"/>
          </p:cNvSpPr>
          <p:nvPr>
            <p:ph idx="1"/>
          </p:nvPr>
        </p:nvSpPr>
        <p:spPr/>
        <p:txBody>
          <a:bodyPr/>
          <a:lstStyle/>
          <a:p>
            <a:pPr>
              <a:buFontTx/>
              <a:buNone/>
            </a:pPr>
            <a:r>
              <a:rPr lang="zh-CN" altLang="en-US" dirty="0" smtClean="0"/>
              <a:t>      </a:t>
            </a:r>
            <a:r>
              <a:rPr lang="zh-CN" dirty="0" smtClean="0"/>
              <a:t>七选五</a:t>
            </a:r>
            <a:r>
              <a:rPr lang="zh-CN" altLang="zh-CN" dirty="0" smtClean="0"/>
              <a:t>——</a:t>
            </a:r>
            <a:r>
              <a:rPr lang="zh-CN" dirty="0" smtClean="0"/>
              <a:t>探寻文章逻辑，还原文本信息语篇连贯性和逻辑性 </a:t>
            </a:r>
          </a:p>
          <a:p>
            <a:pPr>
              <a:buFontTx/>
              <a:buNone/>
            </a:pPr>
            <a:r>
              <a:rPr lang="en-US" altLang="zh-CN" dirty="0" smtClean="0"/>
              <a:t>  </a:t>
            </a:r>
          </a:p>
          <a:p>
            <a:pPr>
              <a:buFontTx/>
              <a:buNone/>
            </a:pPr>
            <a:r>
              <a:rPr lang="zh-CN" altLang="en-US" dirty="0" smtClean="0"/>
              <a:t>       </a:t>
            </a:r>
            <a:r>
              <a:rPr lang="zh-CN" dirty="0" smtClean="0"/>
              <a:t>句子与句子之间，段落与段落之间的内在逻辑关系 </a:t>
            </a:r>
          </a:p>
          <a:p>
            <a:endParaRPr lang="zh-CN" altLang="en-US" dirty="0" smtClean="0"/>
          </a:p>
        </p:txBody>
      </p:sp>
      <p:sp>
        <p:nvSpPr>
          <p:cNvPr id="67587" name="灯片编号占位符 3"/>
          <p:cNvSpPr>
            <a:spLocks noGrp="1"/>
          </p:cNvSpPr>
          <p:nvPr>
            <p:ph type="sldNum" sz="quarter" idx="12"/>
          </p:nvPr>
        </p:nvSpPr>
        <p:spPr>
          <a:noFill/>
        </p:spPr>
        <p:txBody>
          <a:bodyPr/>
          <a:lstStyle/>
          <a:p>
            <a:fld id="{1D7CC178-5DED-4A9B-921D-ACA704B3751B}" type="slidenum">
              <a:rPr lang="zh-CN" altLang="en-US" smtClean="0">
                <a:ea typeface="宋体" charset="-122"/>
              </a:rPr>
              <a:pPr/>
              <a:t>57</a:t>
            </a:fld>
            <a:endParaRPr lang="en-US" altLang="zh-CN" smtClean="0">
              <a:ea typeface="宋体"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内容占位符 2"/>
          <p:cNvSpPr>
            <a:spLocks noGrp="1"/>
          </p:cNvSpPr>
          <p:nvPr>
            <p:ph idx="1"/>
          </p:nvPr>
        </p:nvSpPr>
        <p:spPr>
          <a:xfrm>
            <a:off x="457200" y="785813"/>
            <a:ext cx="8229600" cy="5340350"/>
          </a:xfrm>
        </p:spPr>
        <p:txBody>
          <a:bodyPr/>
          <a:lstStyle/>
          <a:p>
            <a:pPr>
              <a:buFontTx/>
              <a:buNone/>
            </a:pPr>
            <a:r>
              <a:rPr lang="zh-CN" smtClean="0"/>
              <a:t>问题设置的位置： </a:t>
            </a:r>
          </a:p>
          <a:p>
            <a:pPr>
              <a:buFontTx/>
              <a:buNone/>
            </a:pPr>
            <a:r>
              <a:rPr lang="en-US" altLang="zh-CN" smtClean="0"/>
              <a:t>    </a:t>
            </a:r>
            <a:r>
              <a:rPr lang="zh-CN" smtClean="0"/>
              <a:t>段首</a:t>
            </a:r>
          </a:p>
          <a:p>
            <a:pPr>
              <a:buFontTx/>
              <a:buNone/>
            </a:pPr>
            <a:r>
              <a:rPr lang="en-US" altLang="zh-CN" smtClean="0"/>
              <a:t>	    </a:t>
            </a:r>
            <a:r>
              <a:rPr lang="zh-CN" smtClean="0"/>
              <a:t>段中</a:t>
            </a:r>
          </a:p>
          <a:p>
            <a:pPr>
              <a:buFontTx/>
              <a:buNone/>
            </a:pPr>
            <a:r>
              <a:rPr lang="en-US" altLang="zh-CN" smtClean="0"/>
              <a:t>		    </a:t>
            </a:r>
            <a:r>
              <a:rPr lang="zh-CN" smtClean="0"/>
              <a:t>段尾</a:t>
            </a:r>
          </a:p>
          <a:p>
            <a:endParaRPr lang="zh-CN" altLang="en-US" smtClean="0"/>
          </a:p>
        </p:txBody>
      </p:sp>
      <p:sp>
        <p:nvSpPr>
          <p:cNvPr id="68611" name="灯片编号占位符 3"/>
          <p:cNvSpPr>
            <a:spLocks noGrp="1"/>
          </p:cNvSpPr>
          <p:nvPr>
            <p:ph type="sldNum" sz="quarter" idx="12"/>
          </p:nvPr>
        </p:nvSpPr>
        <p:spPr>
          <a:noFill/>
        </p:spPr>
        <p:txBody>
          <a:bodyPr/>
          <a:lstStyle/>
          <a:p>
            <a:fld id="{B80DF822-5EA1-4CD3-A652-1F31E00FDAA9}" type="slidenum">
              <a:rPr lang="zh-CN" altLang="en-US" smtClean="0">
                <a:ea typeface="宋体" charset="-122"/>
              </a:rPr>
              <a:pPr/>
              <a:t>58</a:t>
            </a:fld>
            <a:endParaRPr lang="en-US" altLang="zh-CN" smtClean="0">
              <a:ea typeface="宋体"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内容占位符 2"/>
          <p:cNvSpPr>
            <a:spLocks noGrp="1"/>
          </p:cNvSpPr>
          <p:nvPr>
            <p:ph idx="1"/>
          </p:nvPr>
        </p:nvSpPr>
        <p:spPr>
          <a:xfrm>
            <a:off x="457200" y="785813"/>
            <a:ext cx="8229600" cy="5340350"/>
          </a:xfrm>
        </p:spPr>
        <p:txBody>
          <a:bodyPr/>
          <a:lstStyle/>
          <a:p>
            <a:pPr>
              <a:buFontTx/>
              <a:buNone/>
            </a:pPr>
            <a:r>
              <a:rPr lang="zh-CN" smtClean="0"/>
              <a:t>如果问题在段首： </a:t>
            </a:r>
          </a:p>
          <a:p>
            <a:pPr>
              <a:buFontTx/>
              <a:buNone/>
            </a:pPr>
            <a:r>
              <a:rPr lang="en-US" altLang="zh-CN" smtClean="0"/>
              <a:t>A. </a:t>
            </a:r>
            <a:r>
              <a:rPr lang="zh-CN" smtClean="0"/>
              <a:t>通常是段落主题句</a:t>
            </a:r>
            <a:r>
              <a:rPr lang="en-US" altLang="zh-CN" smtClean="0"/>
              <a:t>/</a:t>
            </a:r>
            <a:r>
              <a:rPr lang="zh-CN" smtClean="0"/>
              <a:t>主旨句；</a:t>
            </a:r>
          </a:p>
          <a:p>
            <a:pPr>
              <a:buFontTx/>
              <a:buNone/>
            </a:pPr>
            <a:r>
              <a:rPr lang="en-US" altLang="zh-CN" smtClean="0"/>
              <a:t>B. </a:t>
            </a:r>
            <a:r>
              <a:rPr lang="zh-CN" smtClean="0"/>
              <a:t>段落间的过渡句。</a:t>
            </a:r>
          </a:p>
          <a:p>
            <a:endParaRPr lang="zh-CN" altLang="en-US" smtClean="0"/>
          </a:p>
        </p:txBody>
      </p:sp>
      <p:sp>
        <p:nvSpPr>
          <p:cNvPr id="69635" name="灯片编号占位符 3"/>
          <p:cNvSpPr>
            <a:spLocks noGrp="1"/>
          </p:cNvSpPr>
          <p:nvPr>
            <p:ph type="sldNum" sz="quarter" idx="12"/>
          </p:nvPr>
        </p:nvSpPr>
        <p:spPr>
          <a:noFill/>
        </p:spPr>
        <p:txBody>
          <a:bodyPr/>
          <a:lstStyle/>
          <a:p>
            <a:fld id="{C176D347-2BF8-4FDA-A5D1-58D695300E65}" type="slidenum">
              <a:rPr lang="zh-CN" altLang="en-US" smtClean="0">
                <a:ea typeface="宋体" charset="-122"/>
              </a:rPr>
              <a:pPr/>
              <a:t>59</a:t>
            </a:fld>
            <a:endParaRPr lang="en-US" altLang="zh-CN" smtClean="0">
              <a:ea typeface="宋体" charset="-122"/>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内容占位符 2"/>
          <p:cNvSpPr>
            <a:spLocks noGrp="1"/>
          </p:cNvSpPr>
          <p:nvPr>
            <p:ph idx="1"/>
          </p:nvPr>
        </p:nvSpPr>
        <p:spPr>
          <a:xfrm>
            <a:off x="457200" y="857250"/>
            <a:ext cx="8229600" cy="5268913"/>
          </a:xfrm>
        </p:spPr>
        <p:txBody>
          <a:bodyPr/>
          <a:lstStyle/>
          <a:p>
            <a:pPr>
              <a:buFontTx/>
              <a:buNone/>
            </a:pPr>
            <a:r>
              <a:rPr lang="zh-CN" smtClean="0"/>
              <a:t>如果问题在段中：</a:t>
            </a:r>
          </a:p>
          <a:p>
            <a:pPr>
              <a:buFontTx/>
              <a:buNone/>
            </a:pPr>
            <a:r>
              <a:rPr lang="en-US" altLang="zh-CN" smtClean="0"/>
              <a:t>  A.</a:t>
            </a:r>
            <a:r>
              <a:rPr lang="zh-CN" smtClean="0"/>
              <a:t>寻找关联词或提示词</a:t>
            </a:r>
          </a:p>
          <a:p>
            <a:pPr>
              <a:buFontTx/>
              <a:buNone/>
            </a:pPr>
            <a:r>
              <a:rPr lang="en-US" altLang="zh-CN" smtClean="0"/>
              <a:t>  B.</a:t>
            </a:r>
            <a:r>
              <a:rPr lang="zh-CN" smtClean="0"/>
              <a:t>关注文章结构</a:t>
            </a:r>
          </a:p>
          <a:p>
            <a:pPr>
              <a:buFontTx/>
              <a:buNone/>
            </a:pPr>
            <a:r>
              <a:rPr lang="en-US" altLang="zh-CN" smtClean="0"/>
              <a:t>  C.</a:t>
            </a:r>
            <a:r>
              <a:rPr lang="zh-CN" smtClean="0"/>
              <a:t>关注上下文逻辑意义 </a:t>
            </a:r>
          </a:p>
          <a:p>
            <a:pPr>
              <a:buFontTx/>
              <a:buNone/>
            </a:pPr>
            <a:r>
              <a:rPr lang="en-US" altLang="zh-CN" smtClean="0"/>
              <a:t> </a:t>
            </a:r>
            <a:endParaRPr lang="zh-CN" altLang="zh-CN" smtClean="0"/>
          </a:p>
          <a:p>
            <a:endParaRPr lang="zh-CN" altLang="en-US" smtClean="0"/>
          </a:p>
        </p:txBody>
      </p:sp>
      <p:sp>
        <p:nvSpPr>
          <p:cNvPr id="70659" name="灯片编号占位符 3"/>
          <p:cNvSpPr>
            <a:spLocks noGrp="1"/>
          </p:cNvSpPr>
          <p:nvPr>
            <p:ph type="sldNum" sz="quarter" idx="12"/>
          </p:nvPr>
        </p:nvSpPr>
        <p:spPr>
          <a:noFill/>
        </p:spPr>
        <p:txBody>
          <a:bodyPr/>
          <a:lstStyle/>
          <a:p>
            <a:fld id="{B949BC07-A09C-4593-B22A-8D59D91E8863}" type="slidenum">
              <a:rPr lang="zh-CN" altLang="en-US" smtClean="0">
                <a:ea typeface="宋体" charset="-122"/>
              </a:rPr>
              <a:pPr/>
              <a:t>60</a:t>
            </a:fld>
            <a:endParaRPr lang="en-US" altLang="zh-CN" smtClean="0">
              <a:ea typeface="宋体" charset="-122"/>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内容占位符 2"/>
          <p:cNvSpPr>
            <a:spLocks noGrp="1"/>
          </p:cNvSpPr>
          <p:nvPr>
            <p:ph idx="1"/>
          </p:nvPr>
        </p:nvSpPr>
        <p:spPr>
          <a:xfrm>
            <a:off x="457200" y="500063"/>
            <a:ext cx="8229600" cy="5626100"/>
          </a:xfrm>
        </p:spPr>
        <p:txBody>
          <a:bodyPr/>
          <a:lstStyle/>
          <a:p>
            <a:pPr>
              <a:buFontTx/>
              <a:buNone/>
            </a:pPr>
            <a:r>
              <a:rPr lang="zh-CN" smtClean="0"/>
              <a:t>如果问题在段尾： </a:t>
            </a:r>
          </a:p>
          <a:p>
            <a:pPr>
              <a:buFontTx/>
              <a:buNone/>
            </a:pPr>
            <a:r>
              <a:rPr lang="en-US" altLang="zh-CN" smtClean="0"/>
              <a:t>    </a:t>
            </a:r>
            <a:r>
              <a:rPr lang="zh-CN" smtClean="0"/>
              <a:t>结论、概括性语句</a:t>
            </a:r>
            <a:endParaRPr lang="en-US" altLang="zh-CN" smtClean="0"/>
          </a:p>
          <a:p>
            <a:pPr>
              <a:buFontTx/>
              <a:buNone/>
            </a:pPr>
            <a:endParaRPr lang="en-US" altLang="zh-CN" smtClean="0"/>
          </a:p>
          <a:p>
            <a:pPr>
              <a:buFontTx/>
              <a:buNone/>
            </a:pPr>
            <a:endParaRPr lang="en-US" altLang="zh-CN" smtClean="0"/>
          </a:p>
          <a:p>
            <a:pPr>
              <a:buFontTx/>
              <a:buNone/>
            </a:pPr>
            <a:endParaRPr lang="en-US" altLang="zh-CN" smtClean="0"/>
          </a:p>
          <a:p>
            <a:pPr>
              <a:buFontTx/>
              <a:buNone/>
            </a:pPr>
            <a:r>
              <a:rPr lang="zh-CN" altLang="en-US" smtClean="0"/>
              <a:t>    </a:t>
            </a:r>
            <a:r>
              <a:rPr lang="zh-CN" altLang="en-US" smtClean="0">
                <a:solidFill>
                  <a:srgbClr val="FF0000"/>
                </a:solidFill>
                <a:latin typeface="华文隶书" pitchFamily="2" charset="-122"/>
                <a:ea typeface="华文隶书" pitchFamily="2" charset="-122"/>
                <a:hlinkClick r:id="rId2" action="ppaction://hlinkpres?slideindex=1&amp;slidetitle="/>
              </a:rPr>
              <a:t>陈耀</a:t>
            </a:r>
            <a:endParaRPr lang="zh-CN" smtClean="0">
              <a:solidFill>
                <a:srgbClr val="FF0000"/>
              </a:solidFill>
              <a:latin typeface="华文隶书" pitchFamily="2" charset="-122"/>
              <a:ea typeface="华文隶书" pitchFamily="2" charset="-122"/>
            </a:endParaRPr>
          </a:p>
          <a:p>
            <a:endParaRPr lang="zh-CN" altLang="en-US" smtClean="0"/>
          </a:p>
        </p:txBody>
      </p:sp>
      <p:sp>
        <p:nvSpPr>
          <p:cNvPr id="71683" name="灯片编号占位符 3"/>
          <p:cNvSpPr>
            <a:spLocks noGrp="1"/>
          </p:cNvSpPr>
          <p:nvPr>
            <p:ph type="sldNum" sz="quarter" idx="12"/>
          </p:nvPr>
        </p:nvSpPr>
        <p:spPr>
          <a:noFill/>
        </p:spPr>
        <p:txBody>
          <a:bodyPr/>
          <a:lstStyle/>
          <a:p>
            <a:fld id="{CAACE08C-EB74-483D-B351-AA55E56CD529}" type="slidenum">
              <a:rPr lang="zh-CN" altLang="en-US" smtClean="0">
                <a:ea typeface="宋体" charset="-122"/>
              </a:rPr>
              <a:pPr/>
              <a:t>61</a:t>
            </a:fld>
            <a:endParaRPr lang="en-US" altLang="zh-CN" smtClean="0">
              <a:ea typeface="宋体" charset="-122"/>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285728"/>
            <a:ext cx="7772400" cy="5619772"/>
          </a:xfrm>
        </p:spPr>
        <p:txBody>
          <a:bodyPr/>
          <a:lstStyle/>
          <a:p>
            <a:pPr>
              <a:buNone/>
            </a:pPr>
            <a:endParaRPr lang="en-US" altLang="zh-CN" dirty="0" smtClean="0">
              <a:latin typeface="黑体" pitchFamily="49" charset="-122"/>
              <a:ea typeface="黑体" pitchFamily="49" charset="-122"/>
            </a:endParaRPr>
          </a:p>
          <a:p>
            <a:pPr>
              <a:buNone/>
            </a:pPr>
            <a:endParaRPr lang="en-US" altLang="zh-CN" dirty="0" smtClean="0">
              <a:latin typeface="黑体" pitchFamily="49" charset="-122"/>
              <a:ea typeface="黑体" pitchFamily="49" charset="-122"/>
            </a:endParaRPr>
          </a:p>
          <a:p>
            <a:pPr>
              <a:buNone/>
            </a:pPr>
            <a:r>
              <a:rPr lang="zh-CN" altLang="en-US" dirty="0" smtClean="0">
                <a:latin typeface="黑体" pitchFamily="49" charset="-122"/>
                <a:ea typeface="黑体" pitchFamily="49" charset="-122"/>
              </a:rPr>
              <a:t>              练习方法之一</a:t>
            </a:r>
            <a:endParaRPr lang="zh-CN" altLang="en-US" dirty="0">
              <a:latin typeface="黑体" pitchFamily="49" charset="-122"/>
              <a:ea typeface="黑体" pitchFamily="49" charset="-122"/>
            </a:endParaRPr>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62</a:t>
            </a:fld>
            <a:endParaRPr lang="zh-CN" alt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3"/>
          <p:cNvSpPr>
            <a:spLocks noGrp="1" noChangeArrowheads="1"/>
          </p:cNvSpPr>
          <p:nvPr>
            <p:ph idx="1"/>
          </p:nvPr>
        </p:nvSpPr>
        <p:spPr>
          <a:xfrm>
            <a:off x="457200" y="620713"/>
            <a:ext cx="8229600" cy="5246687"/>
          </a:xfrm>
        </p:spPr>
        <p:txBody>
          <a:bodyPr/>
          <a:lstStyle/>
          <a:p>
            <a:pPr eaLnBrk="1" hangingPunct="1">
              <a:lnSpc>
                <a:spcPct val="80000"/>
              </a:lnSpc>
              <a:buFont typeface="Wingdings" pitchFamily="2" charset="2"/>
              <a:buNone/>
            </a:pPr>
            <a:r>
              <a:rPr lang="en-US" altLang="zh-CN" sz="2000" dirty="0" smtClean="0">
                <a:latin typeface="Times New Roman" pitchFamily="18" charset="0"/>
                <a:cs typeface="Times New Roman" pitchFamily="18" charset="0"/>
              </a:rPr>
              <a:t>     Although I enjoy a pleasant atmosphere when I dine at restaurant, </a:t>
            </a:r>
          </a:p>
          <a:p>
            <a:pPr eaLnBrk="1" hangingPunct="1">
              <a:lnSpc>
                <a:spcPct val="80000"/>
              </a:lnSpc>
              <a:buFont typeface="Wingdings" pitchFamily="2" charset="2"/>
              <a:buNone/>
            </a:pPr>
            <a:r>
              <a:rPr lang="en-US" altLang="zh-CN" sz="2000" dirty="0" smtClean="0">
                <a:latin typeface="Times New Roman" pitchFamily="18" charset="0"/>
                <a:cs typeface="Times New Roman" pitchFamily="18" charset="0"/>
              </a:rPr>
              <a:t>what is most important to me is the quality of the food.</a:t>
            </a:r>
          </a:p>
          <a:p>
            <a:pPr eaLnBrk="1" hangingPunct="1">
              <a:lnSpc>
                <a:spcPct val="80000"/>
              </a:lnSpc>
              <a:buFont typeface="Wingdings" pitchFamily="2" charset="2"/>
              <a:buNone/>
            </a:pPr>
            <a:endParaRPr lang="en-US" altLang="zh-CN" sz="2000" dirty="0" smtClean="0">
              <a:latin typeface="Times New Roman" pitchFamily="18" charset="0"/>
              <a:cs typeface="Times New Roman" pitchFamily="18" charset="0"/>
            </a:endParaRPr>
          </a:p>
          <a:p>
            <a:pPr eaLnBrk="1" hangingPunct="1">
              <a:lnSpc>
                <a:spcPct val="80000"/>
              </a:lnSpc>
              <a:buFont typeface="Wingdings" pitchFamily="2" charset="2"/>
              <a:buNone/>
            </a:pPr>
            <a:r>
              <a:rPr lang="en-US" altLang="zh-CN" sz="2000" dirty="0" smtClean="0">
                <a:latin typeface="Times New Roman" pitchFamily="18" charset="0"/>
                <a:cs typeface="Times New Roman" pitchFamily="18" charset="0"/>
              </a:rPr>
              <a:t>A. When I go to the restaurant, I only pay attention to the food I am eating and don’t mind whether the environment is good or not.</a:t>
            </a:r>
          </a:p>
          <a:p>
            <a:pPr eaLnBrk="1" hangingPunct="1">
              <a:lnSpc>
                <a:spcPct val="80000"/>
              </a:lnSpc>
              <a:buFont typeface="Wingdings" pitchFamily="2" charset="2"/>
              <a:buNone/>
            </a:pPr>
            <a:endParaRPr lang="en-US" altLang="zh-CN" sz="2000" dirty="0" smtClean="0">
              <a:latin typeface="Times New Roman" pitchFamily="18" charset="0"/>
              <a:cs typeface="Times New Roman" pitchFamily="18" charset="0"/>
            </a:endParaRPr>
          </a:p>
          <a:p>
            <a:pPr eaLnBrk="1" hangingPunct="1">
              <a:lnSpc>
                <a:spcPct val="80000"/>
              </a:lnSpc>
              <a:buFont typeface="Wingdings" pitchFamily="2" charset="2"/>
              <a:buNone/>
            </a:pPr>
            <a:r>
              <a:rPr lang="en-US" altLang="zh-CN" sz="2000" dirty="0" smtClean="0">
                <a:latin typeface="Times New Roman" pitchFamily="18" charset="0"/>
                <a:cs typeface="Times New Roman" pitchFamily="18" charset="0"/>
              </a:rPr>
              <a:t>B. While eating out, I always choose the best restaurant where the food is excellent and so is the atmosphere.</a:t>
            </a:r>
          </a:p>
          <a:p>
            <a:pPr eaLnBrk="1" hangingPunct="1">
              <a:lnSpc>
                <a:spcPct val="80000"/>
              </a:lnSpc>
              <a:buFont typeface="Wingdings" pitchFamily="2" charset="2"/>
              <a:buNone/>
            </a:pPr>
            <a:endParaRPr lang="en-US" altLang="zh-CN" sz="2000" dirty="0" smtClean="0">
              <a:latin typeface="Times New Roman" pitchFamily="18" charset="0"/>
              <a:cs typeface="Times New Roman" pitchFamily="18" charset="0"/>
            </a:endParaRPr>
          </a:p>
          <a:p>
            <a:pPr eaLnBrk="1" hangingPunct="1">
              <a:lnSpc>
                <a:spcPct val="80000"/>
              </a:lnSpc>
              <a:buFont typeface="Wingdings" pitchFamily="2" charset="2"/>
              <a:buNone/>
            </a:pPr>
            <a:r>
              <a:rPr lang="en-US" altLang="zh-CN" sz="2000" dirty="0" smtClean="0">
                <a:latin typeface="Times New Roman" pitchFamily="18" charset="0"/>
                <a:cs typeface="Times New Roman" pitchFamily="18" charset="0"/>
              </a:rPr>
              <a:t>C. I think the atmosphere in a restaurant is usually as important as the food it serves.</a:t>
            </a:r>
          </a:p>
          <a:p>
            <a:pPr eaLnBrk="1" hangingPunct="1">
              <a:lnSpc>
                <a:spcPct val="80000"/>
              </a:lnSpc>
              <a:buFont typeface="Wingdings" pitchFamily="2" charset="2"/>
              <a:buNone/>
            </a:pPr>
            <a:endParaRPr lang="en-US" altLang="zh-CN" sz="2000" dirty="0" smtClean="0">
              <a:latin typeface="Times New Roman" pitchFamily="18" charset="0"/>
              <a:cs typeface="Times New Roman" pitchFamily="18" charset="0"/>
            </a:endParaRPr>
          </a:p>
          <a:p>
            <a:pPr eaLnBrk="1" hangingPunct="1">
              <a:lnSpc>
                <a:spcPct val="80000"/>
              </a:lnSpc>
              <a:buFont typeface="Wingdings" pitchFamily="2" charset="2"/>
              <a:buNone/>
            </a:pPr>
            <a:r>
              <a:rPr lang="en-US" altLang="zh-CN" sz="2000" dirty="0" smtClean="0">
                <a:latin typeface="Times New Roman" pitchFamily="18" charset="0"/>
                <a:cs typeface="Times New Roman" pitchFamily="18" charset="0"/>
              </a:rPr>
              <a:t>D. The restaurants I often go to not only serve nice food but place their tables in the open air.</a:t>
            </a:r>
            <a:endParaRPr lang="zh-CN" altLang="en-US" sz="2000" dirty="0" smtClean="0">
              <a:latin typeface="Times New Roman" pitchFamily="18" charset="0"/>
              <a:cs typeface="Times New Roman" pitchFamily="18" charset="0"/>
            </a:endParaRPr>
          </a:p>
        </p:txBody>
      </p:sp>
      <p:sp>
        <p:nvSpPr>
          <p:cNvPr id="83971" name="灯片编号占位符 7"/>
          <p:cNvSpPr>
            <a:spLocks noGrp="1"/>
          </p:cNvSpPr>
          <p:nvPr>
            <p:ph type="sldNum" sz="quarter" idx="12"/>
          </p:nvPr>
        </p:nvSpPr>
        <p:spPr>
          <a:noFill/>
        </p:spPr>
        <p:txBody>
          <a:bodyPr/>
          <a:lstStyle/>
          <a:p>
            <a:fld id="{6EF42F4F-6A0A-48A3-A750-E209D09B358A}" type="slidenum">
              <a:rPr lang="zh-CN" altLang="en-US" smtClean="0">
                <a:ea typeface="宋体" charset="-122"/>
              </a:rPr>
              <a:pPr/>
              <a:t>63</a:t>
            </a:fld>
            <a:endParaRPr lang="en-US" altLang="zh-CN" smtClean="0">
              <a:ea typeface="宋体" charset="-122"/>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idx="1"/>
          </p:nvPr>
        </p:nvSpPr>
        <p:spPr>
          <a:xfrm>
            <a:off x="457200" y="620713"/>
            <a:ext cx="8229600" cy="5246687"/>
          </a:xfrm>
        </p:spPr>
        <p:txBody>
          <a:bodyPr/>
          <a:lstStyle/>
          <a:p>
            <a:pPr eaLnBrk="1" hangingPunct="1">
              <a:lnSpc>
                <a:spcPct val="80000"/>
              </a:lnSpc>
              <a:buFont typeface="Wingdings" pitchFamily="2" charset="2"/>
              <a:buNone/>
            </a:pPr>
            <a:r>
              <a:rPr lang="en-US" altLang="zh-CN" sz="2000" dirty="0" smtClean="0">
                <a:latin typeface="Times New Roman" pitchFamily="18" charset="0"/>
                <a:cs typeface="Times New Roman" pitchFamily="18" charset="0"/>
              </a:rPr>
              <a:t>     Although I enjoy a pleasant atmosphere when I dine at restaurant, </a:t>
            </a:r>
          </a:p>
          <a:p>
            <a:pPr eaLnBrk="1" hangingPunct="1">
              <a:lnSpc>
                <a:spcPct val="80000"/>
              </a:lnSpc>
              <a:buFont typeface="Wingdings" pitchFamily="2" charset="2"/>
              <a:buNone/>
            </a:pPr>
            <a:r>
              <a:rPr lang="en-US" altLang="zh-CN" sz="2000" dirty="0" smtClean="0">
                <a:latin typeface="Times New Roman" pitchFamily="18" charset="0"/>
                <a:cs typeface="Times New Roman" pitchFamily="18" charset="0"/>
              </a:rPr>
              <a:t>what is most important to me is the quality of the food.</a:t>
            </a:r>
          </a:p>
          <a:p>
            <a:pPr eaLnBrk="1" hangingPunct="1">
              <a:lnSpc>
                <a:spcPct val="80000"/>
              </a:lnSpc>
              <a:buFont typeface="Wingdings" pitchFamily="2" charset="2"/>
              <a:buNone/>
            </a:pPr>
            <a:endParaRPr lang="en-US" altLang="zh-CN" sz="2000" dirty="0" smtClean="0">
              <a:latin typeface="Times New Roman" pitchFamily="18" charset="0"/>
              <a:cs typeface="Times New Roman" pitchFamily="18" charset="0"/>
            </a:endParaRPr>
          </a:p>
          <a:p>
            <a:pPr eaLnBrk="1" hangingPunct="1">
              <a:lnSpc>
                <a:spcPct val="80000"/>
              </a:lnSpc>
              <a:buFont typeface="Wingdings" pitchFamily="2" charset="2"/>
              <a:buNone/>
            </a:pPr>
            <a:r>
              <a:rPr lang="en-US" altLang="zh-CN" sz="2000" dirty="0" smtClean="0">
                <a:latin typeface="Times New Roman" pitchFamily="18" charset="0"/>
                <a:cs typeface="Times New Roman" pitchFamily="18" charset="0"/>
              </a:rPr>
              <a:t>A. When I go to the restaurant, I only pay attention to the food I am eating and don’t mind whether the environment is good or not.</a:t>
            </a:r>
          </a:p>
          <a:p>
            <a:pPr eaLnBrk="1" hangingPunct="1">
              <a:lnSpc>
                <a:spcPct val="80000"/>
              </a:lnSpc>
              <a:buFont typeface="Wingdings" pitchFamily="2" charset="2"/>
              <a:buNone/>
            </a:pPr>
            <a:endParaRPr lang="en-US" altLang="zh-CN" sz="2000" dirty="0" smtClean="0">
              <a:latin typeface="Times New Roman" pitchFamily="18" charset="0"/>
              <a:cs typeface="Times New Roman" pitchFamily="18" charset="0"/>
            </a:endParaRPr>
          </a:p>
          <a:p>
            <a:pPr eaLnBrk="1" hangingPunct="1">
              <a:lnSpc>
                <a:spcPct val="80000"/>
              </a:lnSpc>
              <a:buFont typeface="Wingdings" pitchFamily="2" charset="2"/>
              <a:buNone/>
            </a:pPr>
            <a:r>
              <a:rPr lang="en-US" altLang="zh-CN" sz="2000" dirty="0" smtClean="0">
                <a:solidFill>
                  <a:srgbClr val="FF3300"/>
                </a:solidFill>
                <a:latin typeface="Times New Roman" pitchFamily="18" charset="0"/>
                <a:cs typeface="Times New Roman" pitchFamily="18" charset="0"/>
              </a:rPr>
              <a:t>B. While eating out, I always choose the best restaurant where the food is excellent and so is the atmosphere.</a:t>
            </a:r>
          </a:p>
          <a:p>
            <a:pPr eaLnBrk="1" hangingPunct="1">
              <a:lnSpc>
                <a:spcPct val="80000"/>
              </a:lnSpc>
              <a:buFont typeface="Wingdings" pitchFamily="2" charset="2"/>
              <a:buNone/>
            </a:pPr>
            <a:endParaRPr lang="en-US" altLang="zh-CN" sz="2000" dirty="0" smtClean="0">
              <a:latin typeface="Times New Roman" pitchFamily="18" charset="0"/>
              <a:cs typeface="Times New Roman" pitchFamily="18" charset="0"/>
            </a:endParaRPr>
          </a:p>
          <a:p>
            <a:pPr eaLnBrk="1" hangingPunct="1">
              <a:lnSpc>
                <a:spcPct val="80000"/>
              </a:lnSpc>
              <a:buFont typeface="Wingdings" pitchFamily="2" charset="2"/>
              <a:buNone/>
            </a:pPr>
            <a:r>
              <a:rPr lang="en-US" altLang="zh-CN" sz="2000" dirty="0" smtClean="0">
                <a:latin typeface="Times New Roman" pitchFamily="18" charset="0"/>
                <a:cs typeface="Times New Roman" pitchFamily="18" charset="0"/>
              </a:rPr>
              <a:t>C. I think the atmosphere in a restaurant is usually as important as the food it serves.</a:t>
            </a:r>
          </a:p>
          <a:p>
            <a:pPr eaLnBrk="1" hangingPunct="1">
              <a:lnSpc>
                <a:spcPct val="80000"/>
              </a:lnSpc>
              <a:buFont typeface="Wingdings" pitchFamily="2" charset="2"/>
              <a:buNone/>
            </a:pPr>
            <a:endParaRPr lang="en-US" altLang="zh-CN" sz="2000" dirty="0" smtClean="0">
              <a:latin typeface="Times New Roman" pitchFamily="18" charset="0"/>
              <a:cs typeface="Times New Roman" pitchFamily="18" charset="0"/>
            </a:endParaRPr>
          </a:p>
          <a:p>
            <a:pPr eaLnBrk="1" hangingPunct="1">
              <a:lnSpc>
                <a:spcPct val="80000"/>
              </a:lnSpc>
              <a:buFont typeface="Wingdings" pitchFamily="2" charset="2"/>
              <a:buNone/>
            </a:pPr>
            <a:r>
              <a:rPr lang="en-US" altLang="zh-CN" sz="2000" dirty="0" smtClean="0">
                <a:latin typeface="Times New Roman" pitchFamily="18" charset="0"/>
                <a:cs typeface="Times New Roman" pitchFamily="18" charset="0"/>
              </a:rPr>
              <a:t>D. The restaurants I often go to not only serve nice food but place their tables in the open air.</a:t>
            </a:r>
            <a:endParaRPr lang="zh-CN" altLang="en-US" sz="2000" dirty="0" smtClean="0">
              <a:latin typeface="Times New Roman" pitchFamily="18" charset="0"/>
              <a:cs typeface="Times New Roman" pitchFamily="18" charset="0"/>
            </a:endParaRPr>
          </a:p>
        </p:txBody>
      </p:sp>
      <p:sp>
        <p:nvSpPr>
          <p:cNvPr id="84995" name="灯片编号占位符 7"/>
          <p:cNvSpPr>
            <a:spLocks noGrp="1"/>
          </p:cNvSpPr>
          <p:nvPr>
            <p:ph type="sldNum" sz="quarter" idx="12"/>
          </p:nvPr>
        </p:nvSpPr>
        <p:spPr>
          <a:noFill/>
        </p:spPr>
        <p:txBody>
          <a:bodyPr/>
          <a:lstStyle/>
          <a:p>
            <a:fld id="{616F3295-8E89-49AB-84FB-726813F55FBF}" type="slidenum">
              <a:rPr lang="zh-CN" altLang="en-US" smtClean="0">
                <a:ea typeface="宋体" charset="-122"/>
              </a:rPr>
              <a:pPr/>
              <a:t>64</a:t>
            </a:fld>
            <a:endParaRPr lang="en-US" altLang="zh-CN" smtClean="0">
              <a:ea typeface="宋体" charset="-122"/>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500042"/>
            <a:ext cx="7772400" cy="5405458"/>
          </a:xfrm>
        </p:spPr>
        <p:txBody>
          <a:bodyPr/>
          <a:lstStyle/>
          <a:p>
            <a:pPr>
              <a:buNone/>
            </a:pPr>
            <a:r>
              <a:rPr lang="zh-CN" altLang="en-US" dirty="0" smtClean="0"/>
              <a:t>语法教学</a:t>
            </a:r>
            <a:endParaRPr lang="en-US" altLang="zh-CN" dirty="0" smtClean="0"/>
          </a:p>
          <a:p>
            <a:pPr>
              <a:buNone/>
            </a:pPr>
            <a:r>
              <a:rPr lang="zh-CN" altLang="en-US" dirty="0" smtClean="0"/>
              <a:t>  时态</a:t>
            </a:r>
            <a:endParaRPr lang="en-US" altLang="zh-CN" dirty="0" smtClean="0"/>
          </a:p>
          <a:p>
            <a:pPr>
              <a:buNone/>
            </a:pPr>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65</a:t>
            </a:fld>
            <a:endParaRPr lang="zh-CN" altLang="en-US"/>
          </a:p>
        </p:txBody>
      </p:sp>
      <p:graphicFrame>
        <p:nvGraphicFramePr>
          <p:cNvPr id="5" name="表格 4"/>
          <p:cNvGraphicFramePr>
            <a:graphicFrameLocks noGrp="1"/>
          </p:cNvGraphicFramePr>
          <p:nvPr/>
        </p:nvGraphicFramePr>
        <p:xfrm>
          <a:off x="1000101" y="1785924"/>
          <a:ext cx="7286676" cy="4071968"/>
        </p:xfrm>
        <a:graphic>
          <a:graphicData uri="http://schemas.openxmlformats.org/drawingml/2006/table">
            <a:tbl>
              <a:tblPr firstRow="1" bandRow="1">
                <a:tableStyleId>{5C22544A-7EE6-4342-B048-85BDC9FD1C3A}</a:tableStyleId>
              </a:tblPr>
              <a:tblGrid>
                <a:gridCol w="2428892"/>
                <a:gridCol w="2428892"/>
                <a:gridCol w="2428892"/>
              </a:tblGrid>
              <a:tr h="1017992">
                <a:tc>
                  <a:txBody>
                    <a:bodyPr/>
                    <a:lstStyle/>
                    <a:p>
                      <a:endParaRPr lang="zh-CN" altLang="en-US" dirty="0"/>
                    </a:p>
                  </a:txBody>
                  <a:tcPr/>
                </a:tc>
                <a:tc>
                  <a:txBody>
                    <a:bodyPr/>
                    <a:lstStyle/>
                    <a:p>
                      <a:r>
                        <a:rPr lang="zh-CN" altLang="en-US" b="1" dirty="0" smtClean="0"/>
                        <a:t>一般现在时</a:t>
                      </a:r>
                      <a:endParaRPr lang="zh-CN" altLang="en-US" b="1" dirty="0"/>
                    </a:p>
                  </a:txBody>
                  <a:tcPr/>
                </a:tc>
                <a:tc>
                  <a:txBody>
                    <a:bodyPr/>
                    <a:lstStyle/>
                    <a:p>
                      <a:endParaRPr lang="zh-CN" altLang="en-US"/>
                    </a:p>
                  </a:txBody>
                  <a:tcPr/>
                </a:tc>
              </a:tr>
              <a:tr h="1017992">
                <a:tc>
                  <a:txBody>
                    <a:bodyPr/>
                    <a:lstStyle/>
                    <a:p>
                      <a:endParaRPr lang="zh-CN" altLang="en-US"/>
                    </a:p>
                  </a:txBody>
                  <a:tcPr/>
                </a:tc>
                <a:tc>
                  <a:txBody>
                    <a:bodyPr/>
                    <a:lstStyle/>
                    <a:p>
                      <a:r>
                        <a:rPr lang="zh-CN" altLang="en-US" b="1" dirty="0" smtClean="0"/>
                        <a:t>现在进行时</a:t>
                      </a:r>
                      <a:endParaRPr lang="zh-CN" altLang="en-US" b="1" dirty="0"/>
                    </a:p>
                  </a:txBody>
                  <a:tcPr/>
                </a:tc>
                <a:tc>
                  <a:txBody>
                    <a:bodyPr/>
                    <a:lstStyle/>
                    <a:p>
                      <a:endParaRPr lang="zh-CN" altLang="en-US"/>
                    </a:p>
                  </a:txBody>
                  <a:tcPr/>
                </a:tc>
              </a:tr>
              <a:tr h="1017992">
                <a:tc>
                  <a:txBody>
                    <a:bodyPr/>
                    <a:lstStyle/>
                    <a:p>
                      <a:endParaRPr lang="zh-CN" altLang="en-US"/>
                    </a:p>
                  </a:txBody>
                  <a:tcPr/>
                </a:tc>
                <a:tc>
                  <a:txBody>
                    <a:bodyPr/>
                    <a:lstStyle/>
                    <a:p>
                      <a:r>
                        <a:rPr lang="zh-CN" altLang="en-US" b="1" dirty="0" smtClean="0"/>
                        <a:t>现在完成时</a:t>
                      </a:r>
                      <a:endParaRPr lang="zh-CN" altLang="en-US" b="1" dirty="0"/>
                    </a:p>
                  </a:txBody>
                  <a:tcPr/>
                </a:tc>
                <a:tc>
                  <a:txBody>
                    <a:bodyPr/>
                    <a:lstStyle/>
                    <a:p>
                      <a:endParaRPr lang="zh-CN" altLang="en-US"/>
                    </a:p>
                  </a:txBody>
                  <a:tcPr/>
                </a:tc>
              </a:tr>
              <a:tr h="1017992">
                <a:tc>
                  <a:txBody>
                    <a:bodyPr/>
                    <a:lstStyle/>
                    <a:p>
                      <a:endParaRPr lang="zh-CN" altLang="en-US" dirty="0"/>
                    </a:p>
                  </a:txBody>
                  <a:tcPr/>
                </a:tc>
                <a:tc>
                  <a:txBody>
                    <a:bodyPr/>
                    <a:lstStyle/>
                    <a:p>
                      <a:r>
                        <a:rPr lang="zh-CN" altLang="en-US" b="1" dirty="0" smtClean="0"/>
                        <a:t>现在完成进行时</a:t>
                      </a:r>
                      <a:endParaRPr lang="zh-CN" altLang="en-US" b="1" dirty="0"/>
                    </a:p>
                  </a:txBody>
                  <a:tcPr/>
                </a:tc>
                <a:tc>
                  <a:txBody>
                    <a:bodyPr/>
                    <a:lstStyle/>
                    <a:p>
                      <a:endParaRPr lang="zh-CN" altLang="en-US" dirty="0"/>
                    </a:p>
                  </a:txBody>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标题 1"/>
          <p:cNvSpPr>
            <a:spLocks noGrp="1"/>
          </p:cNvSpPr>
          <p:nvPr>
            <p:ph type="title"/>
          </p:nvPr>
        </p:nvSpPr>
        <p:spPr/>
        <p:txBody>
          <a:bodyPr/>
          <a:lstStyle/>
          <a:p>
            <a:r>
              <a:rPr lang="en-US" altLang="zh-CN" smtClean="0">
                <a:latin typeface="华文琥珀" pitchFamily="2" charset="-122"/>
                <a:ea typeface="华文琥珀" pitchFamily="2" charset="-122"/>
              </a:rPr>
              <a:t/>
            </a:r>
            <a:br>
              <a:rPr lang="en-US" altLang="zh-CN" smtClean="0">
                <a:latin typeface="华文琥珀" pitchFamily="2" charset="-122"/>
                <a:ea typeface="华文琥珀" pitchFamily="2" charset="-122"/>
              </a:rPr>
            </a:br>
            <a:r>
              <a:rPr lang="en-US" altLang="zh-CN" smtClean="0">
                <a:latin typeface="华文琥珀" pitchFamily="2" charset="-122"/>
                <a:ea typeface="华文琥珀" pitchFamily="2" charset="-122"/>
              </a:rPr>
              <a:t/>
            </a:r>
            <a:br>
              <a:rPr lang="en-US" altLang="zh-CN" smtClean="0">
                <a:latin typeface="华文琥珀" pitchFamily="2" charset="-122"/>
                <a:ea typeface="华文琥珀" pitchFamily="2" charset="-122"/>
              </a:rPr>
            </a:br>
            <a:r>
              <a:rPr lang="en-US" altLang="zh-CN" smtClean="0">
                <a:latin typeface="华文琥珀" pitchFamily="2" charset="-122"/>
                <a:ea typeface="华文琥珀" pitchFamily="2" charset="-122"/>
              </a:rPr>
              <a:t/>
            </a:r>
            <a:br>
              <a:rPr lang="en-US" altLang="zh-CN" smtClean="0">
                <a:latin typeface="华文琥珀" pitchFamily="2" charset="-122"/>
                <a:ea typeface="华文琥珀" pitchFamily="2" charset="-122"/>
              </a:rPr>
            </a:br>
            <a:r>
              <a:rPr lang="en-US" altLang="zh-CN" smtClean="0">
                <a:latin typeface="华文琥珀" pitchFamily="2" charset="-122"/>
                <a:ea typeface="华文琥珀" pitchFamily="2" charset="-122"/>
              </a:rPr>
              <a:t/>
            </a:r>
            <a:br>
              <a:rPr lang="en-US" altLang="zh-CN" smtClean="0">
                <a:latin typeface="华文琥珀" pitchFamily="2" charset="-122"/>
                <a:ea typeface="华文琥珀" pitchFamily="2" charset="-122"/>
              </a:rPr>
            </a:br>
            <a:r>
              <a:rPr lang="zh-CN" altLang="en-US" smtClean="0">
                <a:latin typeface="华文琥珀" pitchFamily="2" charset="-122"/>
                <a:ea typeface="华文琥珀" pitchFamily="2" charset="-122"/>
              </a:rPr>
              <a:t>部分学校的做法</a:t>
            </a:r>
          </a:p>
        </p:txBody>
      </p:sp>
      <p:sp>
        <p:nvSpPr>
          <p:cNvPr id="100355" name="内容占位符 2"/>
          <p:cNvSpPr>
            <a:spLocks noGrp="1"/>
          </p:cNvSpPr>
          <p:nvPr>
            <p:ph idx="1"/>
          </p:nvPr>
        </p:nvSpPr>
        <p:spPr>
          <a:xfrm>
            <a:off x="685800" y="857232"/>
            <a:ext cx="7772400" cy="5048268"/>
          </a:xfrm>
        </p:spPr>
        <p:txBody>
          <a:bodyPr/>
          <a:lstStyle/>
          <a:p>
            <a:pPr>
              <a:buFontTx/>
              <a:buNone/>
            </a:pPr>
            <a:r>
              <a:rPr lang="zh-CN" altLang="en-US" dirty="0" smtClean="0"/>
              <a:t>                   </a:t>
            </a:r>
          </a:p>
        </p:txBody>
      </p:sp>
      <p:sp>
        <p:nvSpPr>
          <p:cNvPr id="100356" name="灯片编号占位符 3"/>
          <p:cNvSpPr>
            <a:spLocks noGrp="1"/>
          </p:cNvSpPr>
          <p:nvPr>
            <p:ph type="sldNum" sz="quarter" idx="12"/>
          </p:nvPr>
        </p:nvSpPr>
        <p:spPr>
          <a:noFill/>
        </p:spPr>
        <p:txBody>
          <a:bodyPr/>
          <a:lstStyle/>
          <a:p>
            <a:fld id="{B551ED77-F810-4CB8-BEB5-303247470C4F}" type="slidenum">
              <a:rPr lang="zh-CN" altLang="en-US" smtClean="0">
                <a:ea typeface="宋体" charset="-122"/>
              </a:rPr>
              <a:pPr/>
              <a:t>66</a:t>
            </a:fld>
            <a:endParaRPr lang="en-US" altLang="zh-CN" smtClean="0">
              <a:ea typeface="宋体" charset="-122"/>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lstStyle/>
          <a:p>
            <a:pPr>
              <a:buNone/>
            </a:pPr>
            <a:r>
              <a:rPr lang="zh-CN" altLang="en-US" sz="2400" dirty="0" smtClean="0">
                <a:latin typeface="黑体" pitchFamily="49" charset="-122"/>
                <a:ea typeface="黑体" pitchFamily="49" charset="-122"/>
              </a:rPr>
              <a:t>      按照新课标的要求，在高一主抓听说，高二主抓读写，高三主要进行听说读写综合能力和应试能力的培养。当然，高中的阅读是非常重要的，从高一开始也不忘抓阅读能力的培养，每天规定每个学生至少读两篇</a:t>
            </a:r>
            <a:r>
              <a:rPr lang="en-US" sz="2400" dirty="0" smtClean="0">
                <a:latin typeface="黑体" pitchFamily="49" charset="-122"/>
                <a:ea typeface="黑体" pitchFamily="49" charset="-122"/>
              </a:rPr>
              <a:t>400~500</a:t>
            </a:r>
            <a:r>
              <a:rPr lang="zh-CN" altLang="en-US" sz="2400" dirty="0" smtClean="0">
                <a:latin typeface="黑体" pitchFamily="49" charset="-122"/>
                <a:ea typeface="黑体" pitchFamily="49" charset="-122"/>
              </a:rPr>
              <a:t>字左右的文章，每周至少做四篇完形填空，周末还另留阅读的检测作业，即五篇阅读，这种阅读的训练持续了高一、高二两年，高三的阅读训练就更多了。正是因为高一、高二给学生进行了非常系统的训练，到了高三这一年，学生们自主学习的习惯已经养成，英语的综合能力已经得到一定的提高，再加上高三备课组集体细致的教学和复习计划，才有了比较显著的效果， </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67</a:t>
            </a:fld>
            <a:endParaRPr lang="zh-CN" alt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428604"/>
            <a:ext cx="7772400" cy="5476896"/>
          </a:xfrm>
        </p:spPr>
        <p:txBody>
          <a:bodyPr/>
          <a:lstStyle/>
          <a:p>
            <a:pPr>
              <a:buNone/>
            </a:pPr>
            <a:r>
              <a:rPr lang="zh-CN" altLang="en-US" dirty="0" smtClean="0">
                <a:latin typeface="黑体" pitchFamily="49" charset="-122"/>
                <a:ea typeface="黑体" pitchFamily="49" charset="-122"/>
              </a:rPr>
              <a:t>      我们高考的复习工作是从高二的暑假就开始实施了。高三复习工作总的指导思想是：</a:t>
            </a:r>
            <a:r>
              <a:rPr lang="zh-CN" altLang="en-US" b="1" dirty="0" smtClean="0">
                <a:latin typeface="黑体" pitchFamily="49" charset="-122"/>
                <a:ea typeface="黑体" pitchFamily="49" charset="-122"/>
              </a:rPr>
              <a:t>关注新课标，关注基础知识；培养学生综合运用语言的能力；齐心协力备战高考。</a:t>
            </a:r>
            <a:endParaRPr lang="zh-CN" altLang="en-US" dirty="0" smtClean="0">
              <a:latin typeface="黑体" pitchFamily="49" charset="-122"/>
              <a:ea typeface="黑体" pitchFamily="49" charset="-122"/>
            </a:endParaRP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68</a:t>
            </a:fld>
            <a:endParaRPr lang="zh-CN" alt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500042"/>
            <a:ext cx="7772400" cy="5405458"/>
          </a:xfrm>
        </p:spPr>
        <p:txBody>
          <a:bodyPr/>
          <a:lstStyle/>
          <a:p>
            <a:pPr>
              <a:buNone/>
            </a:pPr>
            <a:r>
              <a:rPr lang="zh-CN" altLang="en-US" dirty="0" smtClean="0">
                <a:latin typeface="黑体" pitchFamily="49" charset="-122"/>
                <a:ea typeface="黑体" pitchFamily="49" charset="-122"/>
              </a:rPr>
              <a:t>      高三复习工作的实施方案有两大方面共六个部分，两大方面即基础知识方面，包括语法和词汇两个部分，语言技能运用方面包括完形、阅读、写作和听力四个部分。这五部分各成系统，相互联系整合。按阶段安排层层递进，高三的教学是紧张的，而我们工作是有序的。在新课标的指导下，我们把握这心中的目标，有条不紊地层层落实。</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69</a:t>
            </a:fld>
            <a:endParaRPr lang="zh-CN" alt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285728"/>
            <a:ext cx="7772400" cy="5619772"/>
          </a:xfrm>
        </p:spPr>
        <p:txBody>
          <a:bodyPr/>
          <a:lstStyle/>
          <a:p>
            <a:pPr>
              <a:buNone/>
            </a:pPr>
            <a:r>
              <a:rPr lang="zh-CN" altLang="en-US" sz="2400" dirty="0" smtClean="0">
                <a:latin typeface="黑体" pitchFamily="49" charset="-122"/>
                <a:ea typeface="黑体" pitchFamily="49" charset="-122"/>
              </a:rPr>
              <a:t>一、词汇复习</a:t>
            </a:r>
          </a:p>
          <a:p>
            <a:pPr>
              <a:buNone/>
            </a:pPr>
            <a:r>
              <a:rPr lang="zh-CN" altLang="en-US" sz="2400" dirty="0" smtClean="0">
                <a:latin typeface="黑体" pitchFamily="49" charset="-122"/>
                <a:ea typeface="黑体" pitchFamily="49" charset="-122"/>
              </a:rPr>
              <a:t>      众所周知，新课标的词汇大约是</a:t>
            </a:r>
            <a:r>
              <a:rPr lang="en-US" sz="2400" dirty="0" smtClean="0">
                <a:latin typeface="黑体" pitchFamily="49" charset="-122"/>
                <a:ea typeface="黑体" pitchFamily="49" charset="-122"/>
              </a:rPr>
              <a:t>3500</a:t>
            </a:r>
            <a:r>
              <a:rPr lang="zh-CN" altLang="en-US" sz="2400" dirty="0" smtClean="0">
                <a:latin typeface="黑体" pitchFamily="49" charset="-122"/>
                <a:ea typeface="黑体" pitchFamily="49" charset="-122"/>
              </a:rPr>
              <a:t>左右，比大纲版的词汇一下子多了近</a:t>
            </a:r>
            <a:r>
              <a:rPr lang="en-US" sz="2400" dirty="0" smtClean="0">
                <a:latin typeface="黑体" pitchFamily="49" charset="-122"/>
                <a:ea typeface="黑体" pitchFamily="49" charset="-122"/>
              </a:rPr>
              <a:t>1000</a:t>
            </a:r>
            <a:r>
              <a:rPr lang="zh-CN" altLang="en-US" sz="2400" dirty="0" smtClean="0">
                <a:latin typeface="黑体" pitchFamily="49" charset="-122"/>
                <a:ea typeface="黑体" pitchFamily="49" charset="-122"/>
              </a:rPr>
              <a:t>个，学生们掌握起来的确有一定的难度，我们有不少学生对背单词感到很头疼，还有相当一部分学生根本不重视词汇的记忆。但是这些词汇又是高三复习学习的基础。为了让学生们重视词汇的学习和复习，我们的教学思路是：</a:t>
            </a:r>
            <a:r>
              <a:rPr lang="zh-CN" altLang="en-US" sz="2400" b="1" dirty="0" smtClean="0">
                <a:latin typeface="黑体" pitchFamily="49" charset="-122"/>
                <a:ea typeface="黑体" pitchFamily="49" charset="-122"/>
              </a:rPr>
              <a:t>以旧带新，两手齐抓，复习归纳，查缺补漏</a:t>
            </a:r>
            <a:r>
              <a:rPr lang="zh-CN" altLang="en-US" sz="2400" dirty="0" smtClean="0">
                <a:latin typeface="黑体" pitchFamily="49" charset="-122"/>
                <a:ea typeface="黑体" pitchFamily="49" charset="-122"/>
              </a:rPr>
              <a:t>。同时加强检查力度，紧密督促。归纳起来，我们的词汇复习共分为三个阶段。</a:t>
            </a:r>
          </a:p>
          <a:p>
            <a:pPr>
              <a:buNone/>
            </a:pPr>
            <a:endParaRPr lang="zh-CN" altLang="en-US" sz="2400" dirty="0">
              <a:latin typeface="黑体" pitchFamily="49" charset="-122"/>
              <a:ea typeface="黑体" pitchFamily="49" charset="-122"/>
            </a:endParaRPr>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70</a:t>
            </a:fld>
            <a:endParaRPr lang="zh-CN" alt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lstStyle/>
          <a:p>
            <a:pPr>
              <a:buNone/>
            </a:pPr>
            <a:r>
              <a:rPr lang="zh-CN" altLang="en-US" sz="2400" b="1" dirty="0" smtClean="0"/>
              <a:t>第一阶段：依照课本逐个单元进行第一轮初步自主复习</a:t>
            </a:r>
            <a:endParaRPr lang="en-US" altLang="zh-CN" sz="2400" b="1" dirty="0" smtClean="0"/>
          </a:p>
          <a:p>
            <a:pPr>
              <a:buNone/>
            </a:pPr>
            <a:r>
              <a:rPr lang="zh-CN" altLang="en-US" sz="2400" b="1" dirty="0" smtClean="0"/>
              <a:t>词汇</a:t>
            </a:r>
            <a:endParaRPr lang="zh-CN" altLang="en-US" sz="2400" dirty="0" smtClean="0"/>
          </a:p>
          <a:p>
            <a:pPr>
              <a:buNone/>
            </a:pPr>
            <a:r>
              <a:rPr lang="zh-CN" altLang="en-US" sz="2400" b="1" dirty="0" smtClean="0"/>
              <a:t>  实施时间：高三前的暑假</a:t>
            </a:r>
            <a:endParaRPr lang="zh-CN" altLang="en-US" sz="2400" dirty="0" smtClean="0"/>
          </a:p>
          <a:p>
            <a:pPr>
              <a:buNone/>
            </a:pPr>
            <a:r>
              <a:rPr lang="zh-CN" altLang="en-US" sz="2400" dirty="0" smtClean="0"/>
              <a:t>      高二结束时我们按照北京市的要求完成到英语模块八的教学，为了让学生做好高三的先期复习，我们在高二升高三的暑假，要求学生重新阅读这八本教材，熟悉书中词汇、句型，然后完成一定量的翻译练习作业，当时由于是新课本第一次使用，市面上的教辅材料还无法满足我们的需要，这份暑期的翻译作业是由我们高三五位教师分工出题组成的，以每模块的</a:t>
            </a:r>
            <a:r>
              <a:rPr lang="en-US" sz="2400" dirty="0" smtClean="0"/>
              <a:t>workbook</a:t>
            </a:r>
            <a:r>
              <a:rPr lang="zh-CN" altLang="en-US" sz="2400" dirty="0" smtClean="0"/>
              <a:t>里的翻译练习和西城区各模块学探诊里的翻译练习为基础，平均每个单元出十个翻译句子，这十个句子里都涵盖了本单元的重点词汇和句型，算下来八本教材一共就是</a:t>
            </a:r>
            <a:r>
              <a:rPr lang="en-US" sz="2400" dirty="0" smtClean="0"/>
              <a:t>240</a:t>
            </a:r>
            <a:r>
              <a:rPr lang="zh-CN" altLang="en-US" sz="2400" dirty="0" smtClean="0"/>
              <a:t>句话。</a:t>
            </a:r>
            <a:endParaRPr lang="zh-CN" altLang="en-US" sz="2400"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71</a:t>
            </a:fld>
            <a:endParaRPr lang="zh-CN" alt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571480"/>
            <a:ext cx="7772400" cy="5334020"/>
          </a:xfrm>
        </p:spPr>
        <p:txBody>
          <a:bodyPr/>
          <a:lstStyle/>
          <a:p>
            <a:pPr>
              <a:buNone/>
            </a:pPr>
            <a:r>
              <a:rPr lang="zh-CN" altLang="en-US" dirty="0" smtClean="0"/>
              <a:t>这种翻译作业的模式如下：</a:t>
            </a:r>
            <a:endParaRPr lang="en-US" altLang="zh-CN" dirty="0" smtClean="0"/>
          </a:p>
          <a:p>
            <a:r>
              <a:rPr lang="en-US" sz="2400" b="1" dirty="0" smtClean="0">
                <a:latin typeface="Times New Roman" pitchFamily="18" charset="0"/>
                <a:cs typeface="Times New Roman" pitchFamily="18" charset="0"/>
              </a:rPr>
              <a:t>Unit 1</a:t>
            </a:r>
            <a:endParaRPr lang="zh-CN" alt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1. </a:t>
            </a:r>
            <a:r>
              <a:rPr lang="zh-CN" altLang="en-US" sz="2400" dirty="0" smtClean="0">
                <a:latin typeface="Times New Roman" pitchFamily="18" charset="0"/>
                <a:cs typeface="Times New Roman" pitchFamily="18" charset="0"/>
              </a:rPr>
              <a:t>我觉得学生生活充满活力、生机，令人兴奋，但有时或许压力太大。</a:t>
            </a:r>
          </a:p>
          <a:p>
            <a:r>
              <a:rPr lang="en-US" sz="2400" dirty="0" smtClean="0">
                <a:latin typeface="Times New Roman" pitchFamily="18" charset="0"/>
                <a:cs typeface="Times New Roman" pitchFamily="18" charset="0"/>
              </a:rPr>
              <a:t>  I think a student’s life is _______________, _______________, and full of life—but _________________________________.</a:t>
            </a:r>
            <a:endParaRPr lang="zh-CN" alt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2. </a:t>
            </a:r>
            <a:r>
              <a:rPr lang="zh-CN" altLang="en-US" sz="2400" dirty="0" smtClean="0">
                <a:latin typeface="Times New Roman" pitchFamily="18" charset="0"/>
                <a:cs typeface="Times New Roman" pitchFamily="18" charset="0"/>
              </a:rPr>
              <a:t>我无法忍受吃饭时周围有人吸烟。</a:t>
            </a:r>
          </a:p>
          <a:p>
            <a:r>
              <a:rPr lang="en-US" sz="2400" dirty="0" smtClean="0">
                <a:latin typeface="Times New Roman" pitchFamily="18" charset="0"/>
                <a:cs typeface="Times New Roman" pitchFamily="18" charset="0"/>
              </a:rPr>
              <a:t>  __________________________________________________ around me when I’m eating.</a:t>
            </a:r>
            <a:endParaRPr lang="zh-CN" altLang="en-US" sz="2400" dirty="0" smtClean="0">
              <a:latin typeface="Times New Roman" pitchFamily="18" charset="0"/>
              <a:cs typeface="Times New Roman" pitchFamily="18" charset="0"/>
            </a:endParaRPr>
          </a:p>
          <a:p>
            <a:pPr>
              <a:buNone/>
            </a:pPr>
            <a:endParaRPr lang="zh-CN" altLang="en-US" dirty="0" smtClean="0"/>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72</a:t>
            </a:fld>
            <a:endParaRPr lang="zh-CN" alt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500042"/>
            <a:ext cx="7772400" cy="5405458"/>
          </a:xfrm>
        </p:spPr>
        <p:txBody>
          <a:bodyPr/>
          <a:lstStyle/>
          <a:p>
            <a:pPr>
              <a:buNone/>
            </a:pPr>
            <a:r>
              <a:rPr lang="zh-CN" altLang="en-US" sz="2800" dirty="0" smtClean="0"/>
              <a:t>     我们分别在假期返校、开学的两次测试中对这种翻译作业进行检测，检测方式是出原中文句子，让学生翻译全句，而且不给出任何提示词。这种考查一方面起到了督促学生复习词汇的作用，另一方面也让学生们觉得他们没有白复习，有的学生之前没有重视这种翻译作业，在第一次的返校测试中的成绩不理想，年级排名受到了影响，那么他必然就会重视、认真起来，因为这都是他自己很容易就能做到的。这样在高三前的暑假里，学生们对高中英语这八本教材中的词汇就能初步浏览一遍，有了一定记忆。</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73</a:t>
            </a:fld>
            <a:endParaRPr lang="zh-CN" alt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428604"/>
            <a:ext cx="7772400" cy="5476896"/>
          </a:xfrm>
        </p:spPr>
        <p:txBody>
          <a:bodyPr/>
          <a:lstStyle/>
          <a:p>
            <a:pPr>
              <a:buNone/>
            </a:pPr>
            <a:r>
              <a:rPr lang="zh-CN" altLang="en-US" sz="2400" b="1" dirty="0" smtClean="0"/>
              <a:t>第二阶段：依照</a:t>
            </a:r>
            <a:r>
              <a:rPr lang="en-US" altLang="zh-CN" sz="2400" b="1" dirty="0" smtClean="0"/>
              <a:t>《</a:t>
            </a:r>
            <a:r>
              <a:rPr lang="zh-CN" altLang="en-US" sz="2400" b="1" dirty="0" smtClean="0"/>
              <a:t>新课标英语词汇</a:t>
            </a:r>
            <a:r>
              <a:rPr lang="en-US" sz="2400" b="1" dirty="0" smtClean="0"/>
              <a:t>3500+1000</a:t>
            </a:r>
            <a:r>
              <a:rPr lang="en-US" altLang="zh-CN" sz="2400" b="1" dirty="0" smtClean="0"/>
              <a:t>》</a:t>
            </a:r>
            <a:r>
              <a:rPr lang="zh-CN" altLang="en-US" sz="2400" b="1" dirty="0" smtClean="0"/>
              <a:t>、</a:t>
            </a:r>
            <a:r>
              <a:rPr lang="en-US" altLang="zh-CN" sz="2400" b="1" dirty="0" smtClean="0"/>
              <a:t>《</a:t>
            </a:r>
            <a:r>
              <a:rPr lang="zh-CN" altLang="en-US" sz="2400" b="1" dirty="0" smtClean="0"/>
              <a:t>五年</a:t>
            </a:r>
            <a:endParaRPr lang="en-US" altLang="zh-CN" sz="2400" b="1" dirty="0" smtClean="0"/>
          </a:p>
          <a:p>
            <a:pPr>
              <a:buNone/>
            </a:pPr>
            <a:r>
              <a:rPr lang="zh-CN" altLang="en-US" sz="2400" b="1" dirty="0" smtClean="0"/>
              <a:t>高考三年模拟</a:t>
            </a:r>
            <a:r>
              <a:rPr lang="en-US" altLang="zh-CN" sz="2400" b="1" dirty="0" smtClean="0"/>
              <a:t>》</a:t>
            </a:r>
            <a:r>
              <a:rPr lang="zh-CN" altLang="en-US" sz="2400" b="1" dirty="0" smtClean="0"/>
              <a:t>、</a:t>
            </a:r>
            <a:r>
              <a:rPr lang="en-US" altLang="zh-CN" sz="2400" b="1" dirty="0" smtClean="0"/>
              <a:t>《</a:t>
            </a:r>
            <a:r>
              <a:rPr lang="zh-CN" altLang="en-US" sz="2400" b="1" dirty="0" smtClean="0"/>
              <a:t>模块八</a:t>
            </a:r>
            <a:r>
              <a:rPr lang="en-US" altLang="zh-CN" sz="2400" b="1" dirty="0" smtClean="0"/>
              <a:t>》</a:t>
            </a:r>
            <a:r>
              <a:rPr lang="zh-CN" altLang="en-US" sz="2400" b="1" dirty="0" smtClean="0"/>
              <a:t>课本进行具体综合地复习</a:t>
            </a:r>
            <a:endParaRPr lang="en-US" altLang="zh-CN" sz="2400" b="1" dirty="0" smtClean="0"/>
          </a:p>
          <a:p>
            <a:pPr>
              <a:buNone/>
            </a:pPr>
            <a:r>
              <a:rPr lang="zh-CN" altLang="en-US" sz="2400" b="1" dirty="0" smtClean="0"/>
              <a:t>词汇</a:t>
            </a:r>
            <a:endParaRPr lang="zh-CN" altLang="en-US" sz="2400" dirty="0" smtClean="0"/>
          </a:p>
          <a:p>
            <a:pPr>
              <a:buNone/>
            </a:pPr>
            <a:r>
              <a:rPr lang="zh-CN" altLang="en-US" sz="2400" b="1" dirty="0" smtClean="0"/>
              <a:t>实施时间：高三第一学期至第二学期一模前</a:t>
            </a:r>
            <a:endParaRPr lang="zh-CN" altLang="en-US" sz="2400" dirty="0" smtClean="0"/>
          </a:p>
          <a:p>
            <a:pPr>
              <a:buNone/>
            </a:pPr>
            <a:r>
              <a:rPr lang="en-US" altLang="zh-CN" sz="2400" b="1" dirty="0" smtClean="0"/>
              <a:t>《</a:t>
            </a:r>
            <a:r>
              <a:rPr lang="zh-CN" altLang="en-US" sz="2400" b="1" dirty="0" smtClean="0"/>
              <a:t>新课标英语词汇</a:t>
            </a:r>
            <a:r>
              <a:rPr lang="en-US" sz="2400" b="1" dirty="0" smtClean="0"/>
              <a:t>3500+1000</a:t>
            </a:r>
            <a:r>
              <a:rPr lang="en-US" altLang="zh-CN" sz="2400" b="1" dirty="0" smtClean="0"/>
              <a:t>》</a:t>
            </a:r>
            <a:r>
              <a:rPr lang="zh-CN" altLang="en-US" sz="2400" dirty="0" smtClean="0"/>
              <a:t>这本书的好处在于它把每个单词的出处以及课本中的原句都列举出来，并将近年与这个单词有关的高考题也一并列出来。大家知道，北京市有两本教材，除了人教社的教材外，我们使用的是北师大版的教材，</a:t>
            </a:r>
            <a:r>
              <a:rPr lang="en-US" altLang="zh-CN" sz="2400" dirty="0" smtClean="0"/>
              <a:t>《</a:t>
            </a:r>
            <a:r>
              <a:rPr lang="zh-CN" altLang="en-US" sz="2400" dirty="0" smtClean="0"/>
              <a:t>新课标英语词汇</a:t>
            </a:r>
            <a:r>
              <a:rPr lang="en-US" sz="2400" dirty="0" smtClean="0"/>
              <a:t>3500+1000</a:t>
            </a:r>
            <a:r>
              <a:rPr lang="en-US" altLang="zh-CN" sz="2400" dirty="0" smtClean="0"/>
              <a:t>》</a:t>
            </a:r>
            <a:r>
              <a:rPr lang="zh-CN" altLang="en-US" sz="2400" dirty="0" smtClean="0"/>
              <a:t>这本书里不光列出了教材中的课文原句，还将课本中的原句以及其它版本教材的原句也一并列出，这样学生们即复习了所学课本里的句子，又熟悉了另一套教材，熟悉了单词在新语境中的使用。</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74</a:t>
            </a:fld>
            <a:endParaRPr lang="zh-CN" alt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lstStyle/>
          <a:p>
            <a:pPr marL="571500" indent="-571500">
              <a:buAutoNum type="romanUcPeriod"/>
            </a:pPr>
            <a:r>
              <a:rPr lang="zh-CN" altLang="en-US" sz="2800" dirty="0" smtClean="0">
                <a:latin typeface="Times New Roman" pitchFamily="18" charset="0"/>
                <a:cs typeface="Times New Roman" pitchFamily="18" charset="0"/>
              </a:rPr>
              <a:t>根据句子意思写出单词的适当形式。</a:t>
            </a:r>
            <a:endParaRPr lang="en-US" altLang="zh-CN" sz="2800" dirty="0" smtClean="0">
              <a:latin typeface="Times New Roman" pitchFamily="18" charset="0"/>
              <a:cs typeface="Times New Roman" pitchFamily="18" charset="0"/>
            </a:endParaRPr>
          </a:p>
          <a:p>
            <a:pPr marL="571500" indent="-571500">
              <a:buAutoNum type="romanUcPeriod"/>
            </a:pPr>
            <a:r>
              <a:rPr lang="en-US" sz="2800" dirty="0" smtClean="0">
                <a:latin typeface="Times New Roman" pitchFamily="18" charset="0"/>
                <a:cs typeface="Times New Roman" pitchFamily="18" charset="0"/>
              </a:rPr>
              <a:t>a ---- accomplish</a:t>
            </a:r>
            <a:endParaRPr lang="zh-CN" altLang="en-US"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1. From James’s face, I could see he was terrified of being _______________ (</a:t>
            </a:r>
            <a:r>
              <a:rPr lang="zh-CN" altLang="en-US" sz="2800" dirty="0" smtClean="0">
                <a:latin typeface="Times New Roman" pitchFamily="18" charset="0"/>
                <a:cs typeface="Times New Roman" pitchFamily="18" charset="0"/>
              </a:rPr>
              <a:t>遗弃</a:t>
            </a:r>
            <a:r>
              <a:rPr lang="en-US" sz="2800" dirty="0" smtClean="0">
                <a:latin typeface="Times New Roman" pitchFamily="18" charset="0"/>
                <a:cs typeface="Times New Roman" pitchFamily="18" charset="0"/>
              </a:rPr>
              <a:t>) by us.</a:t>
            </a:r>
            <a:endParaRPr lang="zh-CN" altLang="en-US"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2. We do not think such an _______________ (</a:t>
            </a:r>
            <a:r>
              <a:rPr lang="zh-CN" altLang="en-US" sz="2800" dirty="0" smtClean="0">
                <a:latin typeface="Times New Roman" pitchFamily="18" charset="0"/>
                <a:cs typeface="Times New Roman" pitchFamily="18" charset="0"/>
              </a:rPr>
              <a:t>反常的</a:t>
            </a:r>
            <a:r>
              <a:rPr lang="en-US" sz="2800" dirty="0" smtClean="0">
                <a:latin typeface="Times New Roman" pitchFamily="18" charset="0"/>
                <a:cs typeface="Times New Roman" pitchFamily="18" charset="0"/>
              </a:rPr>
              <a:t>) phenomenon will last long. </a:t>
            </a:r>
            <a:endParaRPr lang="zh-CN" altLang="en-US"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3. Every time after a long _______________ (</a:t>
            </a:r>
            <a:r>
              <a:rPr lang="zh-CN" altLang="en-US" sz="2800" dirty="0" smtClean="0">
                <a:latin typeface="Times New Roman" pitchFamily="18" charset="0"/>
                <a:cs typeface="Times New Roman" pitchFamily="18" charset="0"/>
              </a:rPr>
              <a:t>缺席</a:t>
            </a:r>
            <a:r>
              <a:rPr lang="en-US" sz="2800" dirty="0" smtClean="0">
                <a:latin typeface="Times New Roman" pitchFamily="18" charset="0"/>
                <a:cs typeface="Times New Roman" pitchFamily="18" charset="0"/>
              </a:rPr>
              <a:t>) from school, I feel really stupid because I am a bit behind the others.</a:t>
            </a:r>
            <a:endParaRPr lang="zh-CN" altLang="en-US" sz="2800" dirty="0" smtClean="0">
              <a:latin typeface="Times New Roman" pitchFamily="18" charset="0"/>
              <a:cs typeface="Times New Roman" pitchFamily="18" charset="0"/>
            </a:endParaRP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75</a:t>
            </a:fld>
            <a:endParaRPr lang="zh-CN" alt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285728"/>
            <a:ext cx="7772400" cy="5619772"/>
          </a:xfrm>
        </p:spPr>
        <p:txBody>
          <a:bodyPr/>
          <a:lstStyle/>
          <a:p>
            <a:pPr>
              <a:buNone/>
            </a:pPr>
            <a:r>
              <a:rPr lang="zh-CN" altLang="en-US" dirty="0" smtClean="0"/>
              <a:t>     考查的形式是根据英语句子意思及所给的中文提示词语写出动词词组的适当形式，检测的句子也都是原句，并且是在这一周里反复检测，让学生们反复记忆。这样就构成了词汇检测试卷的第二部分：</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76</a:t>
            </a:fld>
            <a:endParaRPr lang="zh-CN" alt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428604"/>
            <a:ext cx="7772400" cy="5476896"/>
          </a:xfrm>
        </p:spPr>
        <p:txBody>
          <a:bodyPr/>
          <a:lstStyle/>
          <a:p>
            <a:pPr>
              <a:buNone/>
            </a:pPr>
            <a:r>
              <a:rPr lang="en-US" sz="2400" dirty="0" smtClean="0">
                <a:latin typeface="Times New Roman" pitchFamily="18" charset="0"/>
                <a:cs typeface="Times New Roman" pitchFamily="18" charset="0"/>
              </a:rPr>
              <a:t>II. </a:t>
            </a:r>
            <a:r>
              <a:rPr lang="zh-CN" altLang="en-US" sz="2400" dirty="0" smtClean="0">
                <a:latin typeface="Times New Roman" pitchFamily="18" charset="0"/>
                <a:cs typeface="Times New Roman" pitchFamily="18" charset="0"/>
              </a:rPr>
              <a:t>根据句子意思及中文提示写出词组的适当形式。</a:t>
            </a:r>
          </a:p>
          <a:p>
            <a:pPr>
              <a:buNone/>
            </a:pPr>
            <a:r>
              <a:rPr lang="en-US" sz="2400" dirty="0" smtClean="0">
                <a:latin typeface="Times New Roman" pitchFamily="18" charset="0"/>
                <a:cs typeface="Times New Roman" pitchFamily="18" charset="0"/>
              </a:rPr>
              <a:t>(cheer (someone) up ---- copy something down)</a:t>
            </a:r>
            <a:endParaRPr lang="zh-CN" alt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1. ____________________ (</a:t>
            </a:r>
            <a:r>
              <a:rPr lang="zh-CN" altLang="en-US" sz="2400" dirty="0" smtClean="0">
                <a:latin typeface="Times New Roman" pitchFamily="18" charset="0"/>
                <a:cs typeface="Times New Roman" pitchFamily="18" charset="0"/>
              </a:rPr>
              <a:t>使高兴起来</a:t>
            </a:r>
            <a:r>
              <a:rPr lang="en-US" sz="2400" dirty="0" smtClean="0">
                <a:latin typeface="Times New Roman" pitchFamily="18" charset="0"/>
                <a:cs typeface="Times New Roman" pitchFamily="18" charset="0"/>
              </a:rPr>
              <a:t>), this rain will stop soon.</a:t>
            </a:r>
            <a:endParaRPr lang="zh-CN" alt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2. Nothing can ever ____________________ me _______________ (</a:t>
            </a:r>
            <a:r>
              <a:rPr lang="zh-CN" altLang="en-US" sz="2400" dirty="0" smtClean="0">
                <a:latin typeface="Times New Roman" pitchFamily="18" charset="0"/>
                <a:cs typeface="Times New Roman" pitchFamily="18" charset="0"/>
              </a:rPr>
              <a:t>离间</a:t>
            </a:r>
            <a:r>
              <a:rPr lang="en-US" sz="2400" dirty="0" smtClean="0">
                <a:latin typeface="Times New Roman" pitchFamily="18" charset="0"/>
                <a:cs typeface="Times New Roman" pitchFamily="18" charset="0"/>
              </a:rPr>
              <a:t>) my girlfriend.</a:t>
            </a:r>
            <a:endParaRPr lang="zh-CN" alt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3. News ____________________ (</a:t>
            </a:r>
            <a:r>
              <a:rPr lang="zh-CN" altLang="en-US" sz="2400" dirty="0" smtClean="0">
                <a:latin typeface="Times New Roman" pitchFamily="18" charset="0"/>
                <a:cs typeface="Times New Roman" pitchFamily="18" charset="0"/>
              </a:rPr>
              <a:t>公布</a:t>
            </a:r>
            <a:r>
              <a:rPr lang="en-US" sz="2400" dirty="0" smtClean="0">
                <a:latin typeface="Times New Roman" pitchFamily="18" charset="0"/>
                <a:cs typeface="Times New Roman" pitchFamily="18" charset="0"/>
              </a:rPr>
              <a:t>) that they had arrived safely.</a:t>
            </a:r>
            <a:endParaRPr lang="zh-CN" alt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4. The water ____________________ (</a:t>
            </a:r>
            <a:r>
              <a:rPr lang="zh-CN" altLang="en-US" sz="2400" dirty="0" smtClean="0">
                <a:latin typeface="Times New Roman" pitchFamily="18" charset="0"/>
                <a:cs typeface="Times New Roman" pitchFamily="18" charset="0"/>
              </a:rPr>
              <a:t>达到</a:t>
            </a:r>
            <a:r>
              <a:rPr lang="en-US" sz="2400" dirty="0" smtClean="0">
                <a:latin typeface="Times New Roman" pitchFamily="18" charset="0"/>
                <a:cs typeface="Times New Roman" pitchFamily="18" charset="0"/>
              </a:rPr>
              <a:t>) our knees.</a:t>
            </a:r>
            <a:endParaRPr lang="zh-CN" altLang="en-US" sz="2400" dirty="0" smtClean="0">
              <a:latin typeface="Times New Roman" pitchFamily="18" charset="0"/>
              <a:cs typeface="Times New Roman" pitchFamily="18" charset="0"/>
            </a:endParaRP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77</a:t>
            </a:fld>
            <a:endParaRPr lang="zh-CN" alt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285728"/>
            <a:ext cx="7772400" cy="5619772"/>
          </a:xfrm>
        </p:spPr>
        <p:txBody>
          <a:bodyPr/>
          <a:lstStyle/>
          <a:p>
            <a:pPr>
              <a:buNone/>
            </a:pPr>
            <a:r>
              <a:rPr lang="zh-CN" altLang="en-US" dirty="0" smtClean="0"/>
              <a:t>      最后，使用</a:t>
            </a:r>
            <a:r>
              <a:rPr lang="en-US" altLang="zh-CN" dirty="0" smtClean="0"/>
              <a:t>《</a:t>
            </a:r>
            <a:r>
              <a:rPr lang="zh-CN" altLang="en-US" dirty="0" smtClean="0"/>
              <a:t>五年高考三年模拟</a:t>
            </a:r>
            <a:r>
              <a:rPr lang="en-US" altLang="zh-CN" dirty="0" smtClean="0"/>
              <a:t>》</a:t>
            </a:r>
            <a:r>
              <a:rPr lang="zh-CN" altLang="en-US" dirty="0" smtClean="0"/>
              <a:t>进行词汇复习是因为这本书每页的下面都有一个固定搭配的讲解和例句，这样学生们在复习词组或固定搭配的时候可以同时读到例句，既掌握了这个词组或固定搭配的意思又了解了其具体的用法，同时还积累了书面表达的初步积累，可谓一举三得。</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78</a:t>
            </a:fld>
            <a:endParaRPr lang="zh-CN" alt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428604"/>
            <a:ext cx="7772400" cy="5476896"/>
          </a:xfrm>
        </p:spPr>
        <p:txBody>
          <a:bodyPr/>
          <a:lstStyle/>
          <a:p>
            <a:pPr>
              <a:buNone/>
            </a:pPr>
            <a:r>
              <a:rPr lang="zh-CN" altLang="en-US" dirty="0" smtClean="0"/>
              <a:t>      我们用</a:t>
            </a:r>
            <a:r>
              <a:rPr lang="en-US" altLang="zh-CN" dirty="0" smtClean="0"/>
              <a:t>《</a:t>
            </a:r>
            <a:r>
              <a:rPr lang="zh-CN" altLang="en-US" dirty="0" smtClean="0"/>
              <a:t>五年高考三年模拟</a:t>
            </a:r>
            <a:r>
              <a:rPr lang="en-US" altLang="zh-CN" dirty="0" smtClean="0"/>
              <a:t>》</a:t>
            </a:r>
            <a:r>
              <a:rPr lang="zh-CN" altLang="en-US" dirty="0" smtClean="0"/>
              <a:t>这本书的具体操作方法是：要求学生每天看两页的词组内容，记住其意思。第二天课上进行这两页的汉译英检测，所检测内容也是出书中的中文原句让学生将句子翻译成英语，要求学生尽量使用书中的原英文句子，当然有能力的也可以发挥。这就构成了单词测试试卷的第三部分：</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79</a:t>
            </a:fld>
            <a:endParaRPr lang="zh-CN" alt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normAutofit lnSpcReduction="10000"/>
          </a:bodyPr>
          <a:lstStyle/>
          <a:p>
            <a:pPr>
              <a:buNone/>
            </a:pPr>
            <a:r>
              <a:rPr lang="en-US" sz="2400" dirty="0" smtClean="0"/>
              <a:t>III. </a:t>
            </a:r>
            <a:r>
              <a:rPr lang="zh-CN" altLang="en-US" sz="2400" dirty="0" smtClean="0"/>
              <a:t>根据中文意思翻译下列句子。</a:t>
            </a:r>
            <a:r>
              <a:rPr lang="en-US" sz="2400" dirty="0" smtClean="0"/>
              <a:t>(</a:t>
            </a:r>
            <a:r>
              <a:rPr lang="zh-CN" altLang="en-US" sz="2400" dirty="0" smtClean="0"/>
              <a:t>五三</a:t>
            </a:r>
            <a:r>
              <a:rPr lang="en-US" sz="2400" dirty="0" smtClean="0"/>
              <a:t>P19~20)</a:t>
            </a:r>
            <a:endParaRPr lang="zh-CN" altLang="en-US" sz="2400" dirty="0" smtClean="0"/>
          </a:p>
          <a:p>
            <a:pPr>
              <a:buNone/>
            </a:pPr>
            <a:r>
              <a:rPr lang="en-US" sz="2400" dirty="0" smtClean="0"/>
              <a:t>1. </a:t>
            </a:r>
            <a:r>
              <a:rPr lang="zh-CN" altLang="en-US" sz="2400" dirty="0" smtClean="0"/>
              <a:t>即使卖房子，我也要把生意维持下去。</a:t>
            </a:r>
          </a:p>
          <a:p>
            <a:pPr>
              <a:buNone/>
            </a:pPr>
            <a:r>
              <a:rPr lang="en-US" sz="2400" dirty="0" smtClean="0"/>
              <a:t>   ____________________________________________________________________________</a:t>
            </a:r>
            <a:endParaRPr lang="zh-CN" altLang="en-US" sz="2400" dirty="0" smtClean="0"/>
          </a:p>
          <a:p>
            <a:pPr>
              <a:buNone/>
            </a:pPr>
            <a:r>
              <a:rPr lang="en-US" sz="2400" dirty="0" smtClean="0"/>
              <a:t>2. </a:t>
            </a:r>
            <a:r>
              <a:rPr lang="zh-CN" altLang="en-US" sz="2400" dirty="0" smtClean="0"/>
              <a:t>男孩严重受伤，最终死了。即使孩子得到了及时的照顾，也不会得救。</a:t>
            </a:r>
          </a:p>
          <a:p>
            <a:pPr>
              <a:buNone/>
            </a:pPr>
            <a:r>
              <a:rPr lang="en-US" sz="2400" dirty="0" smtClean="0"/>
              <a:t>   ____________________________________________________________________________</a:t>
            </a:r>
            <a:endParaRPr lang="zh-CN" altLang="en-US" sz="2400" dirty="0" smtClean="0"/>
          </a:p>
          <a:p>
            <a:pPr>
              <a:buNone/>
            </a:pPr>
            <a:r>
              <a:rPr lang="en-US" sz="2400" dirty="0" smtClean="0"/>
              <a:t>3. </a:t>
            </a:r>
            <a:r>
              <a:rPr lang="zh-CN" altLang="en-US" sz="2400" dirty="0" smtClean="0"/>
              <a:t>无论天气好坏，他们都要按原计划出发。</a:t>
            </a:r>
          </a:p>
          <a:p>
            <a:pPr>
              <a:buNone/>
            </a:pPr>
            <a:r>
              <a:rPr lang="en-US" sz="2400" dirty="0" smtClean="0"/>
              <a:t>   ____________________________________________________________________________</a:t>
            </a:r>
            <a:endParaRPr lang="zh-CN" altLang="en-US" sz="2400" dirty="0" smtClean="0"/>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80</a:t>
            </a:fld>
            <a:endParaRPr lang="zh-CN"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lstStyle/>
          <a:p>
            <a:pPr>
              <a:buNone/>
            </a:pPr>
            <a:r>
              <a:rPr lang="zh-CN" altLang="en-US" sz="2800" dirty="0" smtClean="0"/>
              <a:t>      我们检测试卷中都出书中原句的原因是一方面能减轻一下我们教师出题的工作量，另一方面也让学生更有效地复习，让他们觉得有成就感。这样的试卷我们一共出了</a:t>
            </a:r>
            <a:r>
              <a:rPr lang="en-US" sz="2800" dirty="0" smtClean="0"/>
              <a:t>105</a:t>
            </a:r>
            <a:r>
              <a:rPr lang="zh-CN" altLang="en-US" sz="2800" dirty="0" smtClean="0"/>
              <a:t>套，都是我们高三五位老师分工打印出来的，这种工作量就不小了。而且每天让学生们做完检测后，我们当天都要阅出来，第二天进行简单的讲评，其实这种工作量也是相当大的，尤其是碰到讲解容易用混淆的词汇，还要查阅许多相关资料。我们当初预计是在高三的第一学期完成，但是因为当时时间的变化最后我们这套检测到一模前才完成。</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81</a:t>
            </a:fld>
            <a:endParaRPr lang="zh-CN" alt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lstStyle/>
          <a:p>
            <a:pPr>
              <a:buNone/>
            </a:pPr>
            <a:r>
              <a:rPr lang="zh-CN" altLang="en-US" b="1" dirty="0" smtClean="0"/>
              <a:t>实施效果：</a:t>
            </a:r>
            <a:endParaRPr lang="en-US" altLang="zh-CN" b="1" dirty="0" smtClean="0"/>
          </a:p>
          <a:p>
            <a:pPr>
              <a:buNone/>
            </a:pPr>
            <a:r>
              <a:rPr lang="en-US" altLang="zh-CN" b="1" dirty="0" smtClean="0"/>
              <a:t>     </a:t>
            </a:r>
            <a:r>
              <a:rPr lang="zh-CN" altLang="en-US" dirty="0" smtClean="0"/>
              <a:t>通过这轮基础的复习，不仅学生的词汇知识得到了丰富，而且学生们还积累了许多可以用于写作的词组、句子及表示方法，更重要的是帮助学生形成了一定的语言表达思维习惯，以及督促学生能准确落实。为了让学生们更清楚地、有计划地复习，我们每周五都给学生们列出下一周的词汇复习计划，让学生们更清楚、更有计划地进行复习。比如：</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82</a:t>
            </a:fld>
            <a:endParaRPr lang="zh-CN" alt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500042"/>
            <a:ext cx="7772400" cy="5405458"/>
          </a:xfrm>
        </p:spPr>
        <p:txBody>
          <a:bodyPr/>
          <a:lstStyle/>
          <a:p>
            <a:pPr>
              <a:buNone/>
            </a:pPr>
            <a:r>
              <a:rPr lang="zh-CN" altLang="en-US" sz="2400" b="1" i="1" u="sng" dirty="0" smtClean="0"/>
              <a:t>第二周</a:t>
            </a:r>
            <a:r>
              <a:rPr lang="en-US" sz="2400" b="1" i="1" u="sng" dirty="0" smtClean="0"/>
              <a:t>(9月7日~11</a:t>
            </a:r>
            <a:r>
              <a:rPr lang="zh-CN" altLang="en-US" sz="2400" b="1" i="1" u="sng" dirty="0" smtClean="0"/>
              <a:t>日</a:t>
            </a:r>
            <a:r>
              <a:rPr lang="en-US" sz="2400" b="1" i="1" u="sng" dirty="0" smtClean="0"/>
              <a:t>)</a:t>
            </a:r>
            <a:endParaRPr lang="zh-CN" altLang="en-US" sz="2400" dirty="0" smtClean="0"/>
          </a:p>
          <a:p>
            <a:pPr>
              <a:buNone/>
            </a:pPr>
            <a:r>
              <a:rPr lang="zh-CN" altLang="en-US" sz="2400" dirty="0" smtClean="0"/>
              <a:t>星期一</a:t>
            </a:r>
            <a:r>
              <a:rPr lang="en-US" sz="2400" dirty="0" smtClean="0"/>
              <a:t>	</a:t>
            </a:r>
            <a:r>
              <a:rPr lang="zh-CN" altLang="en-US" sz="2400" dirty="0" smtClean="0"/>
              <a:t>单词：</a:t>
            </a:r>
            <a:r>
              <a:rPr lang="en-US" sz="2400" dirty="0" smtClean="0"/>
              <a:t>aim ---- ambition			</a:t>
            </a:r>
          </a:p>
          <a:p>
            <a:pPr>
              <a:buNone/>
            </a:pPr>
            <a:r>
              <a:rPr lang="en-US" altLang="zh-CN" sz="2400" dirty="0" smtClean="0"/>
              <a:t>            </a:t>
            </a:r>
            <a:r>
              <a:rPr lang="zh-CN" altLang="en-US" sz="2400" dirty="0" smtClean="0"/>
              <a:t>词组：</a:t>
            </a:r>
            <a:r>
              <a:rPr lang="en-US" sz="2400" dirty="0" smtClean="0"/>
              <a:t>back out (of </a:t>
            </a:r>
            <a:r>
              <a:rPr lang="en-US" sz="2400" dirty="0" err="1" smtClean="0"/>
              <a:t>sth</a:t>
            </a:r>
            <a:r>
              <a:rPr lang="en-US" sz="2400" dirty="0" smtClean="0"/>
              <a:t>./doing </a:t>
            </a:r>
            <a:r>
              <a:rPr lang="en-US" sz="2400" dirty="0" err="1" smtClean="0"/>
              <a:t>sth</a:t>
            </a:r>
            <a:r>
              <a:rPr lang="en-US" sz="2400" dirty="0" smtClean="0"/>
              <a:t>.) ---- be out</a:t>
            </a:r>
            <a:endParaRPr lang="zh-CN" altLang="en-US" sz="2400" dirty="0" smtClean="0"/>
          </a:p>
          <a:p>
            <a:pPr>
              <a:buNone/>
            </a:pPr>
            <a:r>
              <a:rPr lang="zh-CN" altLang="en-US" sz="2400" dirty="0" smtClean="0"/>
              <a:t>星期二</a:t>
            </a:r>
            <a:r>
              <a:rPr lang="en-US" sz="2400" dirty="0" smtClean="0"/>
              <a:t>	</a:t>
            </a:r>
            <a:r>
              <a:rPr lang="zh-CN" altLang="en-US" sz="2400" dirty="0" smtClean="0"/>
              <a:t>单词：</a:t>
            </a:r>
            <a:r>
              <a:rPr lang="en-US" sz="2400" dirty="0" smtClean="0"/>
              <a:t>ambulance ---- apart		     </a:t>
            </a:r>
          </a:p>
          <a:p>
            <a:pPr>
              <a:buNone/>
            </a:pPr>
            <a:r>
              <a:rPr lang="en-US" altLang="zh-CN" sz="2400" dirty="0" smtClean="0"/>
              <a:t>            </a:t>
            </a:r>
            <a:r>
              <a:rPr lang="zh-CN" altLang="en-US" sz="2400" dirty="0" smtClean="0"/>
              <a:t>词组：同上</a:t>
            </a:r>
          </a:p>
          <a:p>
            <a:pPr>
              <a:buNone/>
            </a:pPr>
            <a:r>
              <a:rPr lang="zh-CN" altLang="en-US" sz="2400" dirty="0" smtClean="0"/>
              <a:t>星期三</a:t>
            </a:r>
            <a:r>
              <a:rPr lang="en-US" sz="2400" dirty="0" smtClean="0"/>
              <a:t>	</a:t>
            </a:r>
            <a:r>
              <a:rPr lang="zh-CN" altLang="en-US" sz="2400" dirty="0" smtClean="0"/>
              <a:t>单词：</a:t>
            </a:r>
            <a:r>
              <a:rPr lang="en-US" sz="2400" dirty="0" smtClean="0"/>
              <a:t>apartment ---- arrange		    </a:t>
            </a:r>
          </a:p>
          <a:p>
            <a:pPr>
              <a:buNone/>
            </a:pPr>
            <a:r>
              <a:rPr lang="en-US" altLang="zh-CN" sz="2400" dirty="0" smtClean="0"/>
              <a:t>            </a:t>
            </a:r>
            <a:r>
              <a:rPr lang="zh-CN" altLang="en-US" sz="2400" dirty="0" smtClean="0"/>
              <a:t>词组：</a:t>
            </a:r>
            <a:r>
              <a:rPr lang="en-US" sz="2400" dirty="0" smtClean="0"/>
              <a:t>be out of </a:t>
            </a:r>
            <a:r>
              <a:rPr lang="en-US" sz="2400" dirty="0" err="1" smtClean="0"/>
              <a:t>sth</a:t>
            </a:r>
            <a:r>
              <a:rPr lang="en-US" sz="2400" dirty="0" smtClean="0"/>
              <a:t>. ---- check in</a:t>
            </a:r>
            <a:endParaRPr lang="zh-CN" altLang="en-US" sz="2400" dirty="0" smtClean="0"/>
          </a:p>
          <a:p>
            <a:pPr>
              <a:buNone/>
            </a:pPr>
            <a:r>
              <a:rPr lang="zh-CN" altLang="en-US" sz="2400" dirty="0" smtClean="0"/>
              <a:t>星期四</a:t>
            </a:r>
            <a:r>
              <a:rPr lang="en-US" sz="2400" dirty="0" smtClean="0"/>
              <a:t>	</a:t>
            </a:r>
            <a:r>
              <a:rPr lang="zh-CN" altLang="en-US" sz="2400" dirty="0" smtClean="0"/>
              <a:t>单词：</a:t>
            </a:r>
            <a:r>
              <a:rPr lang="en-US" sz="2400" dirty="0" smtClean="0"/>
              <a:t>arrangement ---- attack	</a:t>
            </a:r>
          </a:p>
          <a:p>
            <a:pPr>
              <a:buNone/>
            </a:pPr>
            <a:r>
              <a:rPr lang="en-US" altLang="zh-CN" sz="2400" dirty="0" smtClean="0"/>
              <a:t>            </a:t>
            </a:r>
            <a:r>
              <a:rPr lang="zh-CN" altLang="en-US" sz="2400" dirty="0" smtClean="0"/>
              <a:t>词组：同上</a:t>
            </a:r>
          </a:p>
          <a:p>
            <a:pPr>
              <a:buNone/>
            </a:pPr>
            <a:r>
              <a:rPr lang="zh-CN" altLang="en-US" sz="2400" dirty="0" smtClean="0"/>
              <a:t>星期五</a:t>
            </a:r>
            <a:r>
              <a:rPr lang="en-US" sz="2400" dirty="0" smtClean="0"/>
              <a:t>	</a:t>
            </a:r>
            <a:r>
              <a:rPr lang="zh-CN" altLang="en-US" sz="2400" dirty="0" smtClean="0"/>
              <a:t>单词：</a:t>
            </a:r>
            <a:r>
              <a:rPr lang="en-US" sz="2400" dirty="0" smtClean="0"/>
              <a:t>attain ---- backward		</a:t>
            </a:r>
          </a:p>
          <a:p>
            <a:pPr>
              <a:buNone/>
            </a:pPr>
            <a:r>
              <a:rPr lang="en-US" altLang="zh-CN" sz="2400" dirty="0" smtClean="0"/>
              <a:t>            </a:t>
            </a:r>
            <a:r>
              <a:rPr lang="zh-CN" altLang="en-US" sz="2400" dirty="0" smtClean="0"/>
              <a:t>词组：同上</a:t>
            </a:r>
            <a:endParaRPr lang="zh-CN" altLang="en-US" sz="2400"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83</a:t>
            </a:fld>
            <a:endParaRPr lang="zh-CN"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428604"/>
            <a:ext cx="7772400" cy="5476896"/>
          </a:xfrm>
        </p:spPr>
        <p:txBody>
          <a:bodyPr/>
          <a:lstStyle/>
          <a:p>
            <a:pPr>
              <a:buNone/>
            </a:pPr>
            <a:r>
              <a:rPr lang="zh-CN" altLang="en-US" dirty="0" smtClean="0"/>
              <a:t>      这个复习计划实施没几天，当时就有很多学生反映，说这种复习方式特别好，因为刚上高三的时候学生们都是想努力学习的，但是他们许多人并不知道该怎么入手，我们老师帮学生们制定这么一个具体的可实施的计划，就会让他们感觉有事情可做，不会感到盲目，会感觉踏实。事实看这种复习方法还是有效果的。</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84</a:t>
            </a:fld>
            <a:endParaRPr lang="zh-CN" alt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lstStyle/>
          <a:p>
            <a:pPr>
              <a:buNone/>
            </a:pPr>
            <a:r>
              <a:rPr lang="zh-CN" altLang="en-US" sz="2800" b="1" dirty="0" smtClean="0"/>
              <a:t>第三阶段：依照</a:t>
            </a:r>
            <a:r>
              <a:rPr lang="en-US" altLang="zh-CN" sz="2800" b="1" dirty="0" smtClean="0"/>
              <a:t>《</a:t>
            </a:r>
            <a:r>
              <a:rPr lang="zh-CN" altLang="en-US" sz="2800" b="1" dirty="0" smtClean="0"/>
              <a:t>高考考试说明</a:t>
            </a:r>
            <a:r>
              <a:rPr lang="en-US" altLang="zh-CN" sz="2800" b="1" dirty="0" smtClean="0"/>
              <a:t>》</a:t>
            </a:r>
            <a:r>
              <a:rPr lang="zh-CN" altLang="en-US" sz="2800" b="1" dirty="0" smtClean="0"/>
              <a:t>复习词汇</a:t>
            </a:r>
            <a:endParaRPr lang="zh-CN" altLang="en-US" sz="2800" dirty="0" smtClean="0"/>
          </a:p>
          <a:p>
            <a:pPr>
              <a:buNone/>
            </a:pPr>
            <a:r>
              <a:rPr lang="zh-CN" altLang="en-US" sz="2800" b="1" dirty="0" smtClean="0"/>
              <a:t>实施时间：一模后至高考前</a:t>
            </a:r>
            <a:endParaRPr lang="zh-CN" altLang="en-US" sz="2800" dirty="0" smtClean="0"/>
          </a:p>
          <a:p>
            <a:pPr>
              <a:buNone/>
            </a:pPr>
            <a:r>
              <a:rPr lang="en-US" altLang="zh-CN" sz="2800" dirty="0" smtClean="0"/>
              <a:t>		  </a:t>
            </a:r>
            <a:r>
              <a:rPr lang="zh-CN" altLang="en-US" sz="2800" dirty="0" smtClean="0"/>
              <a:t>这段时间里我们将充分利用</a:t>
            </a:r>
            <a:r>
              <a:rPr lang="en-US" altLang="zh-CN" sz="2800" dirty="0" smtClean="0"/>
              <a:t>《</a:t>
            </a:r>
            <a:r>
              <a:rPr lang="zh-CN" altLang="en-US" sz="2800" dirty="0" smtClean="0"/>
              <a:t>高考考试说明</a:t>
            </a:r>
            <a:r>
              <a:rPr lang="en-US" altLang="zh-CN" sz="2800" dirty="0" smtClean="0"/>
              <a:t>》</a:t>
            </a:r>
            <a:r>
              <a:rPr lang="zh-CN" altLang="en-US" sz="2800" dirty="0" smtClean="0"/>
              <a:t>，进行词汇的查缺补漏，扫除在前两轮复习中仍未牢记的词汇和常用词的巩固。全面掌握词汇表里词的词义、词性，进行一词多义、熟词生义的练习。同时结合完形填空依据上下文准确运用词汇及词汇辨析进行分析讲解及一定的考查。这段时间内我们对学生进行的单词检测形式是：</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85</a:t>
            </a:fld>
            <a:endParaRPr lang="zh-CN" alt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lstStyle/>
          <a:p>
            <a:pPr lvl="0">
              <a:buNone/>
            </a:pPr>
            <a:r>
              <a:rPr lang="en-US" sz="2800" dirty="0" smtClean="0"/>
              <a:t>1. The more __________ a man is, the more modest he usually is. </a:t>
            </a:r>
            <a:endParaRPr lang="zh-CN" altLang="en-US" sz="2800" dirty="0" smtClean="0"/>
          </a:p>
          <a:p>
            <a:pPr>
              <a:buNone/>
            </a:pPr>
            <a:r>
              <a:rPr lang="zh-CN" altLang="en-US" sz="2800" dirty="0" smtClean="0"/>
              <a:t>   人愈有学问，往往愈是谦虚。</a:t>
            </a:r>
          </a:p>
          <a:p>
            <a:pPr lvl="0">
              <a:buNone/>
            </a:pPr>
            <a:r>
              <a:rPr lang="en-US" sz="2800" dirty="0" smtClean="0"/>
              <a:t>2. The fish is two feet in __________. </a:t>
            </a:r>
            <a:endParaRPr lang="zh-CN" altLang="en-US" sz="2800" dirty="0" smtClean="0"/>
          </a:p>
          <a:p>
            <a:pPr>
              <a:buNone/>
            </a:pPr>
            <a:r>
              <a:rPr lang="zh-CN" altLang="en-US" sz="2800" dirty="0" smtClean="0"/>
              <a:t>   这条鱼有两英尺长。</a:t>
            </a:r>
          </a:p>
          <a:p>
            <a:pPr lvl="0">
              <a:buNone/>
            </a:pPr>
            <a:r>
              <a:rPr lang="en-US" sz="2800" dirty="0" smtClean="0"/>
              <a:t>3. Smoking may affect our __________. </a:t>
            </a:r>
            <a:endParaRPr lang="zh-CN" altLang="en-US" sz="2800" dirty="0" smtClean="0"/>
          </a:p>
          <a:p>
            <a:pPr>
              <a:buNone/>
            </a:pPr>
            <a:r>
              <a:rPr lang="zh-CN" altLang="en-US" sz="2800" dirty="0" smtClean="0"/>
              <a:t>   抽烟会损坏肺部。</a:t>
            </a:r>
          </a:p>
          <a:p>
            <a:pPr lvl="0">
              <a:buNone/>
            </a:pPr>
            <a:r>
              <a:rPr lang="en-US" sz="2800" dirty="0" smtClean="0"/>
              <a:t>4. These students have not reached an advanced __________ yet. </a:t>
            </a:r>
            <a:endParaRPr lang="zh-CN" altLang="en-US" sz="2800" dirty="0" smtClean="0"/>
          </a:p>
          <a:p>
            <a:pPr>
              <a:buNone/>
            </a:pPr>
            <a:r>
              <a:rPr lang="zh-CN" altLang="en-US" sz="2800" dirty="0" smtClean="0"/>
              <a:t>   这些学生尚未达到高级班的程度。</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86</a:t>
            </a:fld>
            <a:endParaRPr lang="zh-CN"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428604"/>
            <a:ext cx="7772400" cy="5476896"/>
          </a:xfrm>
        </p:spPr>
        <p:txBody>
          <a:bodyPr/>
          <a:lstStyle/>
          <a:p>
            <a:pPr>
              <a:buNone/>
            </a:pPr>
            <a:r>
              <a:rPr lang="zh-CN" altLang="en-US" sz="2800" dirty="0" smtClean="0"/>
              <a:t>      我们同时给出中文句子和英语的一个不完全的句子，学生们根据中文句子的意思填出所缺的英文单词的适当形式。在这轮词汇复习时，我们不给出任何范围，学生们根据自己的情况复习词汇，课堂上完成这种检测，老师不做课后的阅卷，当堂给出答案，学生再找出自己的漏洞，进行弥补。这对老师的要求也挺高了，因为此时学生们已经有一定量的词汇积累，有时会提问一些词语辨析的问题，那么老师也要事先凭经验做好准备才行。</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87</a:t>
            </a:fld>
            <a:endParaRPr lang="zh-CN" alt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lstStyle/>
          <a:p>
            <a:pPr>
              <a:buNone/>
            </a:pPr>
            <a:r>
              <a:rPr lang="zh-CN" altLang="en-US" dirty="0" smtClean="0"/>
              <a:t>      从上面这两套词汇检测试题可以看到，我们并不是单纯地进行词汇的复习，检测的形式也不是简单的看中文意思写出英语单词，或看英语单词写出中文意思。我们是在复习词汇的同时，也为学生的写作做着语言的积累，为完形填空做着多义词和词义辨析的分析与讲解，同时还涉及到一些简单的词法和语法，比如：单复数形式、动词时态等。我们的目的是让学生们在真实的语境里掌握单词，了解其用法。</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88</a:t>
            </a:fld>
            <a:endParaRPr lang="zh-CN" alt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lstStyle/>
          <a:p>
            <a:pPr>
              <a:buNone/>
            </a:pPr>
            <a:r>
              <a:rPr lang="zh-CN" altLang="en-US" b="1" dirty="0" smtClean="0"/>
              <a:t>  实施效果：</a:t>
            </a:r>
            <a:endParaRPr lang="en-US" altLang="zh-CN" b="1" dirty="0" smtClean="0"/>
          </a:p>
          <a:p>
            <a:pPr>
              <a:buNone/>
            </a:pPr>
            <a:r>
              <a:rPr lang="en-US" altLang="zh-CN" b="1" dirty="0" smtClean="0"/>
              <a:t>     </a:t>
            </a:r>
            <a:r>
              <a:rPr lang="zh-CN" altLang="en-US" b="1" dirty="0" smtClean="0"/>
              <a:t>学生们养成了每天记单词的好习惯，认知的词汇得到了大量的扩充，为阅读提供了帮助。同时，学生们格外注重语言知识在一定的语境中的应用，这在写作上得到了充分的体现。</a:t>
            </a:r>
            <a:endParaRPr lang="zh-CN" altLang="en-US" dirty="0" smtClean="0"/>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89</a:t>
            </a:fld>
            <a:endParaRPr lang="zh-CN"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500042"/>
            <a:ext cx="7772400" cy="5405458"/>
          </a:xfrm>
        </p:spPr>
        <p:txBody>
          <a:bodyPr/>
          <a:lstStyle/>
          <a:p>
            <a:pPr>
              <a:buNone/>
            </a:pPr>
            <a:r>
              <a:rPr lang="zh-CN" altLang="en-US" dirty="0" smtClean="0"/>
              <a:t>二、语法复习</a:t>
            </a:r>
          </a:p>
          <a:p>
            <a:pPr>
              <a:buNone/>
            </a:pPr>
            <a:r>
              <a:rPr lang="zh-CN" altLang="en-US" dirty="0" smtClean="0"/>
              <a:t>      新课标在语法的讲解时主要是以学生的发现式教学为主，因此高三时的语法复习我们也要求学生以自主复习为主，老师做引导和归纳总结的工作。总的来说，语法复习也分为三个阶段。</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90</a:t>
            </a:fld>
            <a:endParaRPr lang="zh-CN" alt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428604"/>
            <a:ext cx="7772400" cy="5476896"/>
          </a:xfrm>
        </p:spPr>
        <p:txBody>
          <a:bodyPr>
            <a:normAutofit lnSpcReduction="10000"/>
          </a:bodyPr>
          <a:lstStyle/>
          <a:p>
            <a:pPr>
              <a:buNone/>
            </a:pPr>
            <a:r>
              <a:rPr lang="zh-CN" altLang="en-US" sz="2400" b="1" dirty="0" smtClean="0"/>
              <a:t>第一阶段：自主复习语法知识</a:t>
            </a:r>
            <a:endParaRPr lang="zh-CN" altLang="en-US" sz="2400" dirty="0" smtClean="0"/>
          </a:p>
          <a:p>
            <a:pPr>
              <a:buNone/>
            </a:pPr>
            <a:r>
              <a:rPr lang="zh-CN" altLang="en-US" sz="2400" b="1" dirty="0" smtClean="0"/>
              <a:t>实施时间：高三前的暑假</a:t>
            </a:r>
            <a:endParaRPr lang="zh-CN" altLang="en-US" sz="2400" dirty="0" smtClean="0"/>
          </a:p>
          <a:p>
            <a:pPr>
              <a:buNone/>
            </a:pPr>
            <a:r>
              <a:rPr lang="zh-CN" altLang="en-US" sz="2400" dirty="0" smtClean="0"/>
              <a:t>       我们利用高二升高三的暑假，给学生制定具体的学习计划，让学生有目的、有计划地认真阅读</a:t>
            </a:r>
            <a:r>
              <a:rPr lang="en-US" altLang="zh-CN" sz="2400" dirty="0" smtClean="0"/>
              <a:t>《</a:t>
            </a:r>
            <a:r>
              <a:rPr lang="zh-CN" altLang="en-US" sz="2400" dirty="0" smtClean="0"/>
              <a:t>五年高考三年模拟</a:t>
            </a:r>
            <a:r>
              <a:rPr lang="en-US" altLang="zh-CN" sz="2400" dirty="0" smtClean="0"/>
              <a:t>》</a:t>
            </a:r>
            <a:r>
              <a:rPr lang="zh-CN" altLang="en-US" sz="2400" dirty="0" smtClean="0"/>
              <a:t>书中语法专题中的知识清单部分，然后只做每个语法专题后面的三年模拟试题。然后我们利用假期返校和开学两次测试对学生的语法学习情况进行检测，原则上还是出书中的原题进行检测。这样能起到很好的督促作用，同时也让我们老师了解到学生们的复习情况。由于当时暑假前我们还没有接受高三英语新课标的培训，还不知道高考所考的语法知识是否有变化，我们只能让学生们按</a:t>
            </a:r>
            <a:r>
              <a:rPr lang="en-US" altLang="zh-CN" sz="2400" dirty="0" smtClean="0"/>
              <a:t>《</a:t>
            </a:r>
            <a:r>
              <a:rPr lang="zh-CN" altLang="en-US" sz="2400" dirty="0" smtClean="0"/>
              <a:t>五三</a:t>
            </a:r>
            <a:r>
              <a:rPr lang="en-US" altLang="zh-CN" sz="2400" dirty="0" smtClean="0"/>
              <a:t>》</a:t>
            </a:r>
            <a:r>
              <a:rPr lang="zh-CN" altLang="en-US" sz="2400" dirty="0" smtClean="0"/>
              <a:t>书中目录所列语法项目的顺序进行阅读复习，计划在开学后有了具体的培训后再给学生进行具体的复习指导。</a:t>
            </a:r>
          </a:p>
          <a:p>
            <a:r>
              <a:rPr lang="en-US" dirty="0" smtClean="0"/>
              <a:t> </a:t>
            </a:r>
            <a:endParaRPr lang="zh-CN" altLang="en-US" dirty="0" smtClean="0"/>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91</a:t>
            </a:fld>
            <a:endParaRPr lang="zh-CN" alt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214290"/>
            <a:ext cx="7772400" cy="5691210"/>
          </a:xfrm>
        </p:spPr>
        <p:txBody>
          <a:bodyPr>
            <a:normAutofit lnSpcReduction="10000"/>
          </a:bodyPr>
          <a:lstStyle/>
          <a:p>
            <a:pPr>
              <a:buNone/>
            </a:pPr>
            <a:r>
              <a:rPr lang="zh-CN" altLang="en-US" sz="2400" b="1" dirty="0" smtClean="0"/>
              <a:t>第二阶段：分项归纳总结语法规则</a:t>
            </a:r>
            <a:endParaRPr lang="zh-CN" altLang="en-US" sz="2400" dirty="0" smtClean="0"/>
          </a:p>
          <a:p>
            <a:pPr>
              <a:buNone/>
            </a:pPr>
            <a:r>
              <a:rPr lang="zh-CN" altLang="en-US" sz="2400" b="1" dirty="0" smtClean="0"/>
              <a:t>实施时间：高三第一学期</a:t>
            </a:r>
            <a:endParaRPr lang="zh-CN" altLang="en-US" sz="2400" dirty="0" smtClean="0"/>
          </a:p>
          <a:p>
            <a:pPr>
              <a:buNone/>
            </a:pPr>
            <a:r>
              <a:rPr lang="zh-CN" altLang="en-US" sz="2400" dirty="0" smtClean="0"/>
              <a:t>       接受了高三英语新课标的培训之后，我们老师对高中英语语法的考查范围有所了解，所以在高三第一学期的时候，经过我们几位老师的研究和商量，我们将</a:t>
            </a:r>
            <a:r>
              <a:rPr lang="en-US" altLang="zh-CN" sz="2400" dirty="0" smtClean="0"/>
              <a:t>《</a:t>
            </a:r>
            <a:r>
              <a:rPr lang="zh-CN" altLang="en-US" sz="2400" dirty="0" smtClean="0"/>
              <a:t>五三</a:t>
            </a:r>
            <a:r>
              <a:rPr lang="en-US" altLang="zh-CN" sz="2400" dirty="0" smtClean="0"/>
              <a:t>》</a:t>
            </a:r>
            <a:r>
              <a:rPr lang="zh-CN" altLang="en-US" sz="2400" dirty="0" smtClean="0"/>
              <a:t>中所有的语法项目重新整合，分为</a:t>
            </a:r>
            <a:r>
              <a:rPr lang="en-US" sz="2400" dirty="0" smtClean="0"/>
              <a:t>“</a:t>
            </a:r>
            <a:r>
              <a:rPr lang="zh-CN" altLang="en-US" sz="2400" dirty="0" smtClean="0"/>
              <a:t>动词部分</a:t>
            </a:r>
            <a:r>
              <a:rPr lang="en-US" sz="2400" dirty="0" smtClean="0"/>
              <a:t>”(</a:t>
            </a:r>
            <a:r>
              <a:rPr lang="zh-CN" altLang="en-US" sz="2400" dirty="0" smtClean="0"/>
              <a:t>包括：动词时态和语态、非谓语动词、情态动词、虚拟语气等，主要复习时间在</a:t>
            </a:r>
            <a:r>
              <a:rPr lang="en-US" sz="2400" dirty="0" smtClean="0"/>
              <a:t>9</a:t>
            </a:r>
            <a:r>
              <a:rPr lang="zh-CN" altLang="en-US" sz="2400" dirty="0" smtClean="0"/>
              <a:t>月份，被学生们戏称为</a:t>
            </a:r>
            <a:r>
              <a:rPr lang="en-US" sz="2400" dirty="0" smtClean="0"/>
              <a:t>“</a:t>
            </a:r>
            <a:r>
              <a:rPr lang="zh-CN" altLang="en-US" sz="2400" dirty="0" smtClean="0"/>
              <a:t>动词月</a:t>
            </a:r>
            <a:r>
              <a:rPr lang="en-US" sz="2400" dirty="0" smtClean="0"/>
              <a:t>”)</a:t>
            </a:r>
            <a:r>
              <a:rPr lang="zh-CN" altLang="en-US" sz="2400" dirty="0" smtClean="0"/>
              <a:t>、</a:t>
            </a:r>
            <a:r>
              <a:rPr lang="en-US" sz="2400" dirty="0" smtClean="0"/>
              <a:t>“</a:t>
            </a:r>
            <a:r>
              <a:rPr lang="zh-CN" altLang="en-US" sz="2400" dirty="0" smtClean="0"/>
              <a:t>从句部分</a:t>
            </a:r>
            <a:r>
              <a:rPr lang="en-US" sz="2400" dirty="0" smtClean="0"/>
              <a:t>”(</a:t>
            </a:r>
            <a:r>
              <a:rPr lang="zh-CN" altLang="en-US" sz="2400" dirty="0" smtClean="0"/>
              <a:t>包括：定语从句、名词性从句、状语从句等，主要复习时间在</a:t>
            </a:r>
            <a:r>
              <a:rPr lang="en-US" sz="2400" dirty="0" smtClean="0"/>
              <a:t>10</a:t>
            </a:r>
            <a:r>
              <a:rPr lang="zh-CN" altLang="en-US" sz="2400" dirty="0" smtClean="0"/>
              <a:t>月份，被学生们戏称为</a:t>
            </a:r>
            <a:r>
              <a:rPr lang="en-US" sz="2400" dirty="0" smtClean="0"/>
              <a:t>“</a:t>
            </a:r>
            <a:r>
              <a:rPr lang="zh-CN" altLang="en-US" sz="2400" dirty="0" smtClean="0"/>
              <a:t>从句月</a:t>
            </a:r>
            <a:r>
              <a:rPr lang="en-US" sz="2400" dirty="0" smtClean="0"/>
              <a:t>”)</a:t>
            </a:r>
            <a:r>
              <a:rPr lang="zh-CN" altLang="en-US" sz="2400" dirty="0" smtClean="0"/>
              <a:t>、</a:t>
            </a:r>
            <a:r>
              <a:rPr lang="en-US" sz="2400" dirty="0" smtClean="0"/>
              <a:t>“</a:t>
            </a:r>
            <a:r>
              <a:rPr lang="zh-CN" altLang="en-US" sz="2400" dirty="0" smtClean="0"/>
              <a:t>特殊句式</a:t>
            </a:r>
            <a:r>
              <a:rPr lang="en-US" sz="2400" dirty="0" smtClean="0"/>
              <a:t>”(</a:t>
            </a:r>
            <a:r>
              <a:rPr lang="zh-CN" altLang="en-US" sz="2400" dirty="0" smtClean="0"/>
              <a:t>包括强调句、倒装句、主谓一致等，主要复习时间在</a:t>
            </a:r>
            <a:r>
              <a:rPr lang="en-US" sz="2400" dirty="0" smtClean="0"/>
              <a:t>11</a:t>
            </a:r>
            <a:r>
              <a:rPr lang="zh-CN" altLang="en-US" sz="2400" dirty="0" smtClean="0"/>
              <a:t>月份，被学生们戏称为</a:t>
            </a:r>
            <a:r>
              <a:rPr lang="en-US" sz="2400" dirty="0" smtClean="0"/>
              <a:t>“</a:t>
            </a:r>
            <a:r>
              <a:rPr lang="zh-CN" altLang="en-US" sz="2400" dirty="0" smtClean="0"/>
              <a:t>特殊月</a:t>
            </a:r>
            <a:r>
              <a:rPr lang="en-US" sz="2400" dirty="0" smtClean="0"/>
              <a:t>”)</a:t>
            </a:r>
            <a:r>
              <a:rPr lang="zh-CN" altLang="en-US" sz="2400" dirty="0" smtClean="0"/>
              <a:t>、</a:t>
            </a:r>
            <a:r>
              <a:rPr lang="en-US" sz="2400" dirty="0" smtClean="0"/>
              <a:t>“</a:t>
            </a:r>
            <a:r>
              <a:rPr lang="zh-CN" altLang="en-US" sz="2400" dirty="0" smtClean="0"/>
              <a:t>其它词法</a:t>
            </a:r>
            <a:r>
              <a:rPr lang="en-US" sz="2400" dirty="0" smtClean="0"/>
              <a:t>”(</a:t>
            </a:r>
            <a:r>
              <a:rPr lang="zh-CN" altLang="en-US" sz="2400" dirty="0" smtClean="0"/>
              <a:t>包括：冠词、形容词副词、连词、介词等，主要复习时间在</a:t>
            </a:r>
            <a:r>
              <a:rPr lang="en-US" sz="2400" dirty="0" smtClean="0"/>
              <a:t>12</a:t>
            </a:r>
            <a:r>
              <a:rPr lang="zh-CN" altLang="en-US" sz="2400" dirty="0" smtClean="0"/>
              <a:t>月份及以后，被学生们戏称为</a:t>
            </a:r>
            <a:r>
              <a:rPr lang="en-US" sz="2400" dirty="0" smtClean="0"/>
              <a:t>“</a:t>
            </a:r>
            <a:r>
              <a:rPr lang="zh-CN" altLang="en-US" sz="2400" dirty="0" smtClean="0"/>
              <a:t>词法月</a:t>
            </a:r>
            <a:r>
              <a:rPr lang="en-US" sz="2400" dirty="0" smtClean="0"/>
              <a:t>”)</a:t>
            </a:r>
            <a:r>
              <a:rPr lang="zh-CN" altLang="en-US" sz="2400" dirty="0" smtClean="0"/>
              <a:t>等几块。</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92</a:t>
            </a:fld>
            <a:endParaRPr lang="zh-CN" alt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285728"/>
            <a:ext cx="7772400" cy="5619772"/>
          </a:xfrm>
        </p:spPr>
        <p:txBody>
          <a:bodyPr/>
          <a:lstStyle/>
          <a:p>
            <a:pPr>
              <a:buNone/>
            </a:pPr>
            <a:r>
              <a:rPr lang="zh-CN" altLang="en-US" sz="2400" dirty="0" smtClean="0"/>
              <a:t>      我们的分项语法复习并不是单纯地总结语法知识，我们还将写作融入进来，进行了一些语法与写作的专题讲座。</a:t>
            </a:r>
            <a:endParaRPr lang="en-US" altLang="zh-CN" sz="2400" dirty="0" smtClean="0"/>
          </a:p>
          <a:p>
            <a:pPr marL="457200" indent="-457200">
              <a:buFont typeface="+mj-lt"/>
              <a:buAutoNum type="arabicPeriod"/>
            </a:pPr>
            <a:r>
              <a:rPr lang="zh-CN" altLang="en-US" sz="2400" dirty="0" smtClean="0"/>
              <a:t>讲到定语从句时，我们进行定语从句与写作的专题讲座</a:t>
            </a:r>
            <a:r>
              <a:rPr lang="en-US" altLang="zh-CN" sz="2400" dirty="0" smtClean="0"/>
              <a:t>;</a:t>
            </a:r>
          </a:p>
          <a:p>
            <a:pPr marL="457200" indent="-457200">
              <a:buFont typeface="+mj-lt"/>
              <a:buAutoNum type="arabicPeriod"/>
            </a:pPr>
            <a:r>
              <a:rPr lang="zh-CN" altLang="en-US" sz="2400" dirty="0" smtClean="0"/>
              <a:t>讲到非谓语动词时我们同时进行非谓语动词与写作的专题</a:t>
            </a:r>
            <a:r>
              <a:rPr lang="en-US" altLang="zh-CN" sz="2400" dirty="0" smtClean="0"/>
              <a:t>;</a:t>
            </a:r>
          </a:p>
          <a:p>
            <a:pPr marL="457200" indent="-457200">
              <a:buFont typeface="+mj-lt"/>
              <a:buAutoNum type="arabicPeriod"/>
            </a:pPr>
            <a:r>
              <a:rPr lang="zh-CN" altLang="en-US" sz="2400" dirty="0" smtClean="0"/>
              <a:t>讲到特殊句型时我们就进行强调句与写作、倒装句与写作的专题</a:t>
            </a:r>
            <a:r>
              <a:rPr lang="en-US" altLang="zh-CN" sz="2400" dirty="0" smtClean="0"/>
              <a:t>;</a:t>
            </a:r>
          </a:p>
          <a:p>
            <a:pPr marL="457200" indent="-457200">
              <a:buFont typeface="+mj-lt"/>
              <a:buAutoNum type="arabicPeriod"/>
            </a:pPr>
            <a:r>
              <a:rPr lang="zh-CN" altLang="en-US" sz="2400" dirty="0" smtClean="0"/>
              <a:t>讲到状语从句时就进行状语从句与写作专题</a:t>
            </a:r>
            <a:r>
              <a:rPr lang="en-US" altLang="zh-CN" sz="2400" dirty="0" smtClean="0"/>
              <a:t>;</a:t>
            </a:r>
          </a:p>
          <a:p>
            <a:pPr marL="457200" indent="-457200">
              <a:buFont typeface="+mj-lt"/>
              <a:buAutoNum type="arabicPeriod"/>
            </a:pPr>
            <a:r>
              <a:rPr lang="zh-CN" altLang="en-US" sz="2400" dirty="0" smtClean="0"/>
              <a:t>讲到名词性从句时就进行名词性从句与写作专题等。</a:t>
            </a:r>
            <a:endParaRPr lang="zh-CN" altLang="en-US" sz="2400"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93</a:t>
            </a:fld>
            <a:endParaRPr lang="zh-CN" alt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500042"/>
            <a:ext cx="7772400" cy="5405458"/>
          </a:xfrm>
        </p:spPr>
        <p:txBody>
          <a:bodyPr/>
          <a:lstStyle/>
          <a:p>
            <a:pPr>
              <a:buNone/>
            </a:pPr>
            <a:r>
              <a:rPr lang="zh-CN" altLang="en-US" dirty="0" smtClean="0"/>
              <a:t>      目的就是教会学生写正确句子的基本技能，同时培养句子的高级表达方式。这些专题讲座的教案都是我们老师分工合作编写的，从以往学生们的作文习作中寻找相应的句子作为范例，这样更有针对性，但其中的工作量大家可想而知了，需要的是教学积累。</a:t>
            </a:r>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94</a:t>
            </a:fld>
            <a:endParaRPr lang="zh-CN" alt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lstStyle/>
          <a:p>
            <a:pPr>
              <a:buNone/>
            </a:pPr>
            <a:r>
              <a:rPr lang="zh-CN" altLang="en-US" sz="2400" b="1" i="1" dirty="0" smtClean="0"/>
              <a:t>练习</a:t>
            </a:r>
            <a:r>
              <a:rPr lang="en-US" sz="2400" b="1" i="1" dirty="0" smtClean="0"/>
              <a:t>Please use your own words to complete the </a:t>
            </a:r>
          </a:p>
          <a:p>
            <a:pPr>
              <a:buNone/>
            </a:pPr>
            <a:r>
              <a:rPr lang="en-US" sz="2400" b="1" i="1" dirty="0" smtClean="0"/>
              <a:t>following sentences.</a:t>
            </a:r>
            <a:endParaRPr lang="zh-CN" altLang="en-US" sz="2400" dirty="0" smtClean="0"/>
          </a:p>
          <a:p>
            <a:pPr>
              <a:buNone/>
            </a:pPr>
            <a:r>
              <a:rPr lang="en-US" sz="2400" dirty="0" smtClean="0">
                <a:latin typeface="Times New Roman" pitchFamily="18" charset="0"/>
                <a:cs typeface="Times New Roman" pitchFamily="18" charset="0"/>
              </a:rPr>
              <a:t>1. An inventor is someone who ____________________________________________.</a:t>
            </a:r>
            <a:endParaRPr lang="zh-CN" alt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2. Edible chopsticks are chopsticks which ____________________________________________.</a:t>
            </a:r>
            <a:endParaRPr lang="zh-CN" alt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3. Albert Einstein was a famous professor of physics </a:t>
            </a:r>
            <a:r>
              <a:rPr lang="en-US" dirty="0" smtClean="0">
                <a:latin typeface="Times New Roman" pitchFamily="18" charset="0"/>
                <a:cs typeface="Times New Roman" pitchFamily="18" charset="0"/>
              </a:rPr>
              <a:t>________________________________ .</a:t>
            </a:r>
            <a:endParaRPr lang="zh-CN" altLang="en-US" dirty="0" smtClean="0">
              <a:latin typeface="Times New Roman" pitchFamily="18" charset="0"/>
              <a:cs typeface="Times New Roman" pitchFamily="18" charset="0"/>
            </a:endParaRP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95</a:t>
            </a:fld>
            <a:endParaRPr lang="zh-CN" alt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428604"/>
            <a:ext cx="7772400" cy="5476896"/>
          </a:xfrm>
        </p:spPr>
        <p:txBody>
          <a:bodyPr/>
          <a:lstStyle/>
          <a:p>
            <a:pPr>
              <a:buNone/>
            </a:pPr>
            <a:r>
              <a:rPr lang="zh-CN" altLang="en-US" b="1" dirty="0" smtClean="0">
                <a:latin typeface="Times New Roman" pitchFamily="18" charset="0"/>
                <a:cs typeface="Times New Roman" pitchFamily="18" charset="0"/>
              </a:rPr>
              <a:t>定语从句与非谓语动词的转换</a:t>
            </a:r>
            <a:endParaRPr lang="zh-CN" altLang="en-US" dirty="0" smtClean="0">
              <a:latin typeface="Times New Roman" pitchFamily="18" charset="0"/>
              <a:cs typeface="Times New Roman" pitchFamily="18" charset="0"/>
            </a:endParaRPr>
          </a:p>
          <a:p>
            <a:pPr>
              <a:buNone/>
            </a:pPr>
            <a:r>
              <a:rPr lang="zh-CN" altLang="en-US" dirty="0" smtClean="0">
                <a:latin typeface="Times New Roman" pitchFamily="18" charset="0"/>
                <a:cs typeface="Times New Roman" pitchFamily="18" charset="0"/>
              </a:rPr>
              <a:t>定语从句可与表伴随或结果的非谓语动词</a:t>
            </a:r>
            <a:endParaRPr lang="en-US" altLang="zh-CN" dirty="0" smtClean="0">
              <a:latin typeface="Times New Roman" pitchFamily="18" charset="0"/>
              <a:cs typeface="Times New Roman" pitchFamily="18" charset="0"/>
            </a:endParaRPr>
          </a:p>
          <a:p>
            <a:pPr>
              <a:buNone/>
            </a:pPr>
            <a:r>
              <a:rPr lang="zh-CN" altLang="en-US" dirty="0" smtClean="0">
                <a:latin typeface="Times New Roman" pitchFamily="18" charset="0"/>
                <a:cs typeface="Times New Roman" pitchFamily="18" charset="0"/>
              </a:rPr>
              <a:t>进行替换</a:t>
            </a:r>
          </a:p>
          <a:p>
            <a:pPr>
              <a:buNone/>
            </a:pPr>
            <a:r>
              <a:rPr lang="zh-CN" altLang="en-US" dirty="0" smtClean="0">
                <a:latin typeface="Times New Roman" pitchFamily="18" charset="0"/>
                <a:cs typeface="Times New Roman" pitchFamily="18" charset="0"/>
              </a:rPr>
              <a:t>例</a:t>
            </a:r>
            <a:r>
              <a:rPr lang="en-US" dirty="0" smtClean="0">
                <a:latin typeface="Times New Roman" pitchFamily="18" charset="0"/>
                <a:cs typeface="Times New Roman" pitchFamily="18" charset="0"/>
              </a:rPr>
              <a:t>1</a:t>
            </a:r>
            <a:r>
              <a:rPr lang="zh-CN" altLang="en-US" dirty="0" smtClean="0">
                <a:latin typeface="Times New Roman" pitchFamily="18" charset="0"/>
                <a:cs typeface="Times New Roman" pitchFamily="18" charset="0"/>
              </a:rPr>
              <a:t>：</a:t>
            </a:r>
            <a:endParaRPr lang="en-US" altLang="zh-CN"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The boy, </a:t>
            </a:r>
            <a:r>
              <a:rPr lang="en-US" u="sng" dirty="0" smtClean="0">
                <a:latin typeface="Times New Roman" pitchFamily="18" charset="0"/>
                <a:cs typeface="Times New Roman" pitchFamily="18" charset="0"/>
              </a:rPr>
              <a:t>who is carrying</a:t>
            </a:r>
            <a:r>
              <a:rPr lang="en-US" dirty="0" smtClean="0">
                <a:latin typeface="Times New Roman" pitchFamily="18" charset="0"/>
                <a:cs typeface="Times New Roman" pitchFamily="18" charset="0"/>
              </a:rPr>
              <a:t> a heavy box seems to be the thief they are looking for.</a:t>
            </a:r>
            <a:endParaRPr lang="zh-CN" alt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The boy, </a:t>
            </a:r>
            <a:r>
              <a:rPr lang="en-US" u="sng" dirty="0" smtClean="0">
                <a:latin typeface="Times New Roman" pitchFamily="18" charset="0"/>
                <a:cs typeface="Times New Roman" pitchFamily="18" charset="0"/>
              </a:rPr>
              <a:t>carrying</a:t>
            </a:r>
            <a:r>
              <a:rPr lang="en-US" dirty="0" smtClean="0">
                <a:latin typeface="Times New Roman" pitchFamily="18" charset="0"/>
                <a:cs typeface="Times New Roman" pitchFamily="18" charset="0"/>
              </a:rPr>
              <a:t> a heavy box, seems to be the thief they are looking for.</a:t>
            </a:r>
            <a:endParaRPr lang="zh-CN" altLang="en-US" dirty="0" smtClean="0">
              <a:latin typeface="Times New Roman" pitchFamily="18" charset="0"/>
              <a:cs typeface="Times New Roman" pitchFamily="18" charset="0"/>
            </a:endParaRP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96</a:t>
            </a:fld>
            <a:endParaRPr lang="zh-CN" alt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normAutofit lnSpcReduction="10000"/>
          </a:bodyPr>
          <a:lstStyle/>
          <a:p>
            <a:pPr>
              <a:buNone/>
            </a:pPr>
            <a:r>
              <a:rPr lang="zh-CN" altLang="en-US" sz="2800" dirty="0" smtClean="0"/>
              <a:t>      语法与写作的讲座讲义大致都是按照这种模式，主要的教学模式也是学生发现式自主学习，需要学生自己去体会，老师只起引导的作用。另外就是需要学生的合作学习，比如最后的</a:t>
            </a:r>
            <a:r>
              <a:rPr lang="en-US" sz="2800" dirty="0" smtClean="0"/>
              <a:t>paragraph improvement</a:t>
            </a:r>
            <a:r>
              <a:rPr lang="zh-CN" altLang="en-US" sz="2800" dirty="0" smtClean="0"/>
              <a:t>，就是要求学生以小组为单位讨论后再改写。这样的互助式学习让学生们收益颇丰，同时学生们对所学的内容印象深刻，因此他们很快就能运用到现实写作中。经过这近八个语法与写作专题的讲解，我们很欣慰地看到学生们的写作水平有了明显的提高，大部分学生写作中的句式丰富了许多，基本消除了表达单一化现象，为他们今后写作得分打下了基础。</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97</a:t>
            </a:fld>
            <a:endParaRPr lang="zh-CN" alt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214290"/>
            <a:ext cx="7772400" cy="5691210"/>
          </a:xfrm>
        </p:spPr>
        <p:txBody>
          <a:bodyPr/>
          <a:lstStyle/>
          <a:p>
            <a:pPr>
              <a:buNone/>
            </a:pPr>
            <a:r>
              <a:rPr lang="zh-CN" altLang="en-US" sz="2400" b="1" dirty="0" smtClean="0"/>
              <a:t>第三阶段：综合运用各项语法知识，查缺补漏</a:t>
            </a:r>
            <a:endParaRPr lang="zh-CN" altLang="en-US" sz="2400" dirty="0" smtClean="0"/>
          </a:p>
          <a:p>
            <a:pPr>
              <a:buNone/>
            </a:pPr>
            <a:r>
              <a:rPr lang="zh-CN" altLang="en-US" sz="2400" b="1" dirty="0" smtClean="0"/>
              <a:t>实施时间：高三第二学期</a:t>
            </a:r>
            <a:endParaRPr lang="zh-CN" altLang="en-US" sz="2400" dirty="0" smtClean="0"/>
          </a:p>
          <a:p>
            <a:pPr>
              <a:buNone/>
            </a:pPr>
            <a:r>
              <a:rPr lang="zh-CN" altLang="en-US" sz="2400" dirty="0" smtClean="0"/>
              <a:t>      高三的第二学期针对语法的复习主要就是综合运用各项语法知识，在运用中查缺补漏。我们几位高三老师在高三寒假时也没有顾及休息，大家各自回顾了整个一学期所进行的语法教学，查看学生历次语法检测的试卷分析，配合每次测试的正答率，挑出学生们错误率高的题目，配合近几年高考语法考查的试题</a:t>
            </a:r>
            <a:r>
              <a:rPr lang="en-US" sz="2400" dirty="0" smtClean="0"/>
              <a:t>(</a:t>
            </a:r>
            <a:r>
              <a:rPr lang="zh-CN" altLang="en-US" sz="2400" dirty="0" smtClean="0"/>
              <a:t>即单项填空题</a:t>
            </a:r>
            <a:r>
              <a:rPr lang="en-US" sz="2400" dirty="0" smtClean="0"/>
              <a:t>)</a:t>
            </a:r>
            <a:r>
              <a:rPr lang="zh-CN" altLang="en-US" sz="2400" dirty="0" smtClean="0"/>
              <a:t>，给学生们进行查缺补漏式复习的准备。假期里我们几位老师分工，完成了若干套这种形式的语法综合练习。开学后我们再把这些练习集中起来，做成一套语法综合练习。</a:t>
            </a:r>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98</a:t>
            </a:fld>
            <a:endParaRPr lang="zh-CN" alt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357166"/>
            <a:ext cx="7772400" cy="5548334"/>
          </a:xfrm>
        </p:spPr>
        <p:txBody>
          <a:bodyPr>
            <a:normAutofit lnSpcReduction="10000"/>
          </a:bodyPr>
          <a:lstStyle/>
          <a:p>
            <a:pPr>
              <a:buNone/>
            </a:pPr>
            <a:r>
              <a:rPr lang="zh-CN" altLang="en-US" dirty="0" smtClean="0"/>
              <a:t>阅读理解</a:t>
            </a:r>
          </a:p>
          <a:p>
            <a:pPr>
              <a:buNone/>
            </a:pPr>
            <a:r>
              <a:rPr lang="zh-CN" altLang="en-US" dirty="0" smtClean="0"/>
              <a:t>    提高阅读能力是高中阶段自始至终的目标。除了有量的积累，还要有质的保证，从而达到高三阶段的飞跃。在这一点上，我们的做法是：在扩大阅读量的同时，加强阅读方法的指导。</a:t>
            </a:r>
          </a:p>
          <a:p>
            <a:pPr marL="514350" indent="-514350">
              <a:buNone/>
            </a:pPr>
            <a:r>
              <a:rPr lang="en-US" altLang="zh-CN" b="1" dirty="0" smtClean="0"/>
              <a:t>1.</a:t>
            </a:r>
            <a:r>
              <a:rPr lang="zh-CN" altLang="en-US" b="1" dirty="0" smtClean="0"/>
              <a:t>阅读方法指导</a:t>
            </a:r>
            <a:endParaRPr lang="en-US" altLang="zh-CN" b="1" dirty="0" smtClean="0"/>
          </a:p>
          <a:p>
            <a:pPr marL="514350" indent="-514350">
              <a:buNone/>
            </a:pPr>
            <a:r>
              <a:rPr lang="en-US" b="1" dirty="0" smtClean="0"/>
              <a:t>2.</a:t>
            </a:r>
            <a:r>
              <a:rPr lang="zh-CN" altLang="en-US" b="1" dirty="0" smtClean="0"/>
              <a:t>长难句分析练习</a:t>
            </a:r>
            <a:endParaRPr lang="en-US" altLang="zh-CN" b="1" dirty="0" smtClean="0"/>
          </a:p>
          <a:p>
            <a:pPr marL="514350" indent="-514350">
              <a:buNone/>
            </a:pPr>
            <a:r>
              <a:rPr lang="en-US" b="1" dirty="0" smtClean="0"/>
              <a:t>3.</a:t>
            </a:r>
            <a:r>
              <a:rPr lang="zh-CN" altLang="en-US" b="1" dirty="0" smtClean="0"/>
              <a:t>坚持有效阅读</a:t>
            </a:r>
            <a:endParaRPr lang="zh-CN" altLang="en-US" dirty="0" smtClean="0"/>
          </a:p>
          <a:p>
            <a:pPr marL="514350" indent="-514350">
              <a:buNone/>
            </a:pPr>
            <a:endParaRPr lang="zh-CN" altLang="en-US" dirty="0" smtClean="0"/>
          </a:p>
          <a:p>
            <a:pPr marL="514350" indent="-514350">
              <a:buNone/>
            </a:pPr>
            <a:r>
              <a:rPr lang="en-US" altLang="zh-CN" b="1" dirty="0" smtClean="0"/>
              <a:t> </a:t>
            </a:r>
            <a:endParaRPr lang="zh-CN" altLang="en-US" dirty="0" smtClean="0"/>
          </a:p>
          <a:p>
            <a:endParaRPr lang="zh-CN" altLang="en-US"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99</a:t>
            </a:fld>
            <a:endParaRPr lang="zh-CN" altLang="en-US"/>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785794"/>
            <a:ext cx="7772400" cy="5119706"/>
          </a:xfrm>
        </p:spPr>
        <p:txBody>
          <a:bodyPr/>
          <a:lstStyle/>
          <a:p>
            <a:pPr>
              <a:buNone/>
            </a:pPr>
            <a:endParaRPr lang="en-US" altLang="zh-CN" dirty="0" smtClean="0"/>
          </a:p>
          <a:p>
            <a:pPr>
              <a:buNone/>
            </a:pPr>
            <a:endParaRPr lang="en-US" altLang="zh-CN" dirty="0"/>
          </a:p>
          <a:p>
            <a:pPr>
              <a:buNone/>
            </a:pPr>
            <a:r>
              <a:rPr lang="en-US" altLang="zh-CN" smtClean="0"/>
              <a:t>             </a:t>
            </a:r>
            <a:r>
              <a:rPr lang="zh-CN" altLang="en-US" sz="9600" smtClean="0"/>
              <a:t>谢谢 </a:t>
            </a:r>
            <a:endParaRPr lang="zh-CN" altLang="en-US" sz="9600" dirty="0"/>
          </a:p>
        </p:txBody>
      </p:sp>
      <p:sp>
        <p:nvSpPr>
          <p:cNvPr id="4" name="灯片编号占位符 3"/>
          <p:cNvSpPr>
            <a:spLocks noGrp="1"/>
          </p:cNvSpPr>
          <p:nvPr>
            <p:ph type="sldNum" sz="quarter" idx="12"/>
          </p:nvPr>
        </p:nvSpPr>
        <p:spPr/>
        <p:txBody>
          <a:bodyPr/>
          <a:lstStyle/>
          <a:p>
            <a:fld id="{4C35DB68-B91D-49C9-8D91-E7D9BEE70847}" type="slidenum">
              <a:rPr lang="zh-CN" altLang="en-US" smtClean="0"/>
              <a:pPr/>
              <a:t>100</a:t>
            </a:fld>
            <a:endParaRPr lang="zh-CN" alt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穿越">
  <a:themeElements>
    <a:clrScheme name="穿越">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穿越">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穿越">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466</TotalTime>
  <Words>6296</Words>
  <Application>Microsoft Office PowerPoint</Application>
  <PresentationFormat>全屏显示(4:3)</PresentationFormat>
  <Paragraphs>568</Paragraphs>
  <Slides>100</Slides>
  <Notes>1</Notes>
  <HiddenSlides>0</HiddenSlides>
  <MMClips>0</MMClips>
  <ScaleCrop>false</ScaleCrop>
  <HeadingPairs>
    <vt:vector size="4" baseType="variant">
      <vt:variant>
        <vt:lpstr>主题</vt:lpstr>
      </vt:variant>
      <vt:variant>
        <vt:i4>1</vt:i4>
      </vt:variant>
      <vt:variant>
        <vt:lpstr>幻灯片标题</vt:lpstr>
      </vt:variant>
      <vt:variant>
        <vt:i4>100</vt:i4>
      </vt:variant>
    </vt:vector>
  </HeadingPairs>
  <TitlesOfParts>
    <vt:vector size="101" baseType="lpstr">
      <vt:lpstr>穿越</vt:lpstr>
      <vt:lpstr> 英语高考 计划与实施   北京西城教育研修学院  何士权                                                      </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    部分学校的做法</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lpstr>幻灯片 78</vt:lpstr>
      <vt:lpstr>幻灯片 79</vt:lpstr>
      <vt:lpstr>幻灯片 80</vt:lpstr>
      <vt:lpstr>幻灯片 81</vt:lpstr>
      <vt:lpstr>幻灯片 82</vt:lpstr>
      <vt:lpstr>幻灯片 83</vt:lpstr>
      <vt:lpstr>幻灯片 84</vt:lpstr>
      <vt:lpstr>幻灯片 85</vt:lpstr>
      <vt:lpstr>幻灯片 86</vt:lpstr>
      <vt:lpstr>幻灯片 87</vt:lpstr>
      <vt:lpstr>幻灯片 88</vt:lpstr>
      <vt:lpstr>幻灯片 89</vt:lpstr>
      <vt:lpstr>幻灯片 90</vt:lpstr>
      <vt:lpstr>幻灯片 91</vt:lpstr>
      <vt:lpstr>幻灯片 92</vt:lpstr>
      <vt:lpstr>幻灯片 93</vt:lpstr>
      <vt:lpstr>幻灯片 94</vt:lpstr>
      <vt:lpstr>幻灯片 95</vt:lpstr>
      <vt:lpstr>幻灯片 96</vt:lpstr>
      <vt:lpstr>幻灯片 97</vt:lpstr>
      <vt:lpstr>幻灯片 98</vt:lpstr>
      <vt:lpstr>幻灯片 99</vt:lpstr>
      <vt:lpstr>幻灯片 100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初中与高中英语学习的衔接问题 </dc:title>
  <dc:creator>Windows 用户</dc:creator>
  <cp:lastModifiedBy>何</cp:lastModifiedBy>
  <cp:revision>124</cp:revision>
  <dcterms:created xsi:type="dcterms:W3CDTF">2015-09-30T02:07:38Z</dcterms:created>
  <dcterms:modified xsi:type="dcterms:W3CDTF">2016-12-25T00:07:00Z</dcterms:modified>
</cp:coreProperties>
</file>